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89" r:id="rId3"/>
    <p:sldId id="2145706561" r:id="rId4"/>
    <p:sldId id="2145706562" r:id="rId5"/>
    <p:sldId id="2145706549" r:id="rId6"/>
    <p:sldId id="2883" r:id="rId7"/>
    <p:sldId id="2145706539" r:id="rId8"/>
    <p:sldId id="275" r:id="rId9"/>
    <p:sldId id="2145706579" r:id="rId10"/>
    <p:sldId id="2145706533" r:id="rId11"/>
    <p:sldId id="2886"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9" autoAdjust="0"/>
    <p:restoredTop sz="60941" autoAdjust="0"/>
  </p:normalViewPr>
  <p:slideViewPr>
    <p:cSldViewPr snapToGrid="0">
      <p:cViewPr varScale="1">
        <p:scale>
          <a:sx n="107" d="100"/>
          <a:sy n="107" d="100"/>
        </p:scale>
        <p:origin x="55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43367-6B83-4B27-9543-9C7F382379F5}" type="datetimeFigureOut">
              <a:rPr lang="sv-SE" smtClean="0"/>
              <a:t>2024-05-06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CAD21-1BBF-483F-9157-80E78740EEC8}" type="slidenum">
              <a:rPr lang="sv-SE" smtClean="0"/>
              <a:t>‹#›</a:t>
            </a:fld>
            <a:endParaRPr lang="sv-SE"/>
          </a:p>
        </p:txBody>
      </p:sp>
    </p:spTree>
    <p:extLst>
      <p:ext uri="{BB962C8B-B14F-4D97-AF65-F5344CB8AC3E}">
        <p14:creationId xmlns:p14="http://schemas.microsoft.com/office/powerpoint/2010/main" val="320256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a:r>
              <a:rPr lang="sv-SE" sz="600" dirty="0">
                <a:latin typeface="+mn-lt"/>
              </a:rPr>
              <a:t>Hej och välkommen till en introduktion av Samverkan Stockholmsregionen!</a:t>
            </a:r>
          </a:p>
          <a:p>
            <a:pPr algn="ctr"/>
            <a:r>
              <a:rPr lang="sv-SE" sz="600" dirty="0">
                <a:latin typeface="+mn-lt"/>
              </a:rPr>
              <a:t>Mitt namn är Filip Strandberg och jag hoppas du efter att tittat på denna film fått en ökad kunskap om vad Samverkan Stockholmsregionen är och </a:t>
            </a:r>
          </a:p>
          <a:p>
            <a:pPr algn="ctr"/>
            <a:r>
              <a:rPr lang="sv-SE" sz="600" dirty="0">
                <a:latin typeface="+mn-lt"/>
              </a:rPr>
              <a:t>en djupare förståelse för det arbete vi tillsammans bedriver i länet.</a:t>
            </a:r>
          </a:p>
        </p:txBody>
      </p:sp>
      <p:sp>
        <p:nvSpPr>
          <p:cNvPr id="4" name="Platshållare för bildnummer 3"/>
          <p:cNvSpPr>
            <a:spLocks noGrp="1"/>
          </p:cNvSpPr>
          <p:nvPr>
            <p:ph type="sldNum" sz="quarter" idx="5"/>
          </p:nvPr>
        </p:nvSpPr>
        <p:spPr/>
        <p:txBody>
          <a:bodyPr/>
          <a:lstStyle/>
          <a:p>
            <a:fld id="{2B14BD5F-ADD3-4B29-B189-02BDC9C48227}" type="slidenum">
              <a:rPr lang="sv-SE" smtClean="0"/>
              <a:t>1</a:t>
            </a:fld>
            <a:endParaRPr lang="sv-SE"/>
          </a:p>
        </p:txBody>
      </p:sp>
    </p:spTree>
    <p:extLst>
      <p:ext uri="{BB962C8B-B14F-4D97-AF65-F5344CB8AC3E}">
        <p14:creationId xmlns:p14="http://schemas.microsoft.com/office/powerpoint/2010/main" val="2264170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Är du intresserad så finns mer information om Samverkan Stockholmsregionen på https://www.samverkanstockholmsregionen.se/. Här hittar du till exempel </a:t>
            </a:r>
            <a:r>
              <a:rPr lang="sv-SE" dirty="0" err="1"/>
              <a:t>modellbeskrivnngen</a:t>
            </a:r>
            <a:r>
              <a:rPr lang="sv-SE" dirty="0"/>
              <a:t> för Samverkan Stockholmsregionen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Tack för att du tagit dig tid att lyssna på denna presentation av Samverkan Stockholmsregionen.</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CEF51216-3343-474F-8347-4E54A2D5F63B}" type="slidenum">
              <a:rPr lang="sv-SE" smtClean="0"/>
              <a:t>10</a:t>
            </a:fld>
            <a:endParaRPr lang="sv-SE"/>
          </a:p>
        </p:txBody>
      </p:sp>
    </p:spTree>
    <p:extLst>
      <p:ext uri="{BB962C8B-B14F-4D97-AF65-F5344CB8AC3E}">
        <p14:creationId xmlns:p14="http://schemas.microsoft.com/office/powerpoint/2010/main" val="334163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5715" indent="-185715" algn="ctr">
              <a:buFontTx/>
              <a:buChar char="-"/>
            </a:pPr>
            <a:r>
              <a:rPr lang="sv-SE" dirty="0"/>
              <a:t>Samverkan Stockholmsregionen är en regional aktörsgemensam plattform för effektiv samverkan.</a:t>
            </a:r>
          </a:p>
          <a:p>
            <a:pPr marL="185715" indent="-185715" algn="ctr">
              <a:buFontTx/>
              <a:buChar char="-"/>
            </a:pPr>
            <a:r>
              <a:rPr lang="sv-SE" dirty="0"/>
              <a:t>Det är en avtalsorganisation som ägs, drivs, bekostas och förvaltas av de 37 aktörer som ingår i Samverkan stockholmsregionen. </a:t>
            </a:r>
          </a:p>
          <a:p>
            <a:pPr marL="185715" indent="-185715" algn="ctr">
              <a:buFontTx/>
              <a:buChar char="-"/>
            </a:pPr>
            <a:r>
              <a:rPr lang="sv-SE" dirty="0"/>
              <a:t>Det aktörsgemensamma arbetet ändrar ina mandat utan både medlemskap och deltagande i </a:t>
            </a:r>
            <a:r>
              <a:rPr lang="sv-SE" dirty="0" err="1"/>
              <a:t>akötärsgemensamt</a:t>
            </a:r>
            <a:r>
              <a:rPr lang="sv-SE" dirty="0"/>
              <a:t> arbete är frivilligt </a:t>
            </a:r>
            <a:r>
              <a:rPr lang="sv-SE" dirty="0" err="1"/>
              <a:t>frivilligt</a:t>
            </a:r>
            <a:endParaRPr lang="sv-SE" dirty="0"/>
          </a:p>
          <a:p>
            <a:pPr marL="185715" indent="-185715" algn="ctr">
              <a:buFontTx/>
              <a:buChar char="-"/>
            </a:pPr>
            <a:r>
              <a:rPr lang="sv-SE" dirty="0"/>
              <a:t>Länsstyrelsen är ordförande i nätverket utför likt övriga medlemmar delar av sitt uppdrag inom ramen för Samverkan Stockholmsregionen</a:t>
            </a:r>
          </a:p>
          <a:p>
            <a:pPr marL="185715" indent="-185715" algn="ctr">
              <a:buFontTx/>
              <a:buChar char="-"/>
            </a:pPr>
            <a:r>
              <a:rPr lang="sv-SE" dirty="0"/>
              <a:t>Aktörerna i Samverkan Stockholmsregionenen hanterar många händelser tillsammans i länet där aktörsgemensamt arbete genom Samverkan Stockholmsregionen bedöms vara det bästa sättet att nå gemensamma mål.</a:t>
            </a:r>
          </a:p>
          <a:p>
            <a:pPr marL="185715" indent="-185715" algn="ctr">
              <a:buFontTx/>
              <a:buChar char="-"/>
            </a:pPr>
            <a:r>
              <a:rPr lang="sv-SE" dirty="0"/>
              <a:t>  </a:t>
            </a:r>
          </a:p>
          <a:p>
            <a:pPr marL="185715" indent="-185715" algn="ctr">
              <a:buFontTx/>
              <a:buChar char="-"/>
            </a:pPr>
            <a:endParaRPr lang="sv-SE" dirty="0"/>
          </a:p>
          <a:p>
            <a:pPr marL="185715" indent="-185715" algn="ctr">
              <a:buFontTx/>
              <a:buChar char="-"/>
            </a:pPr>
            <a:r>
              <a:rPr lang="sv-SE" dirty="0"/>
              <a:t>Det är svaret på hur Länsstyrelsen och de ingående aktörer löser ut delar av sina ansvarsområden i krisberedskap och civilt försvar på regional nivå. Särskilt fokus ligger på aktörsgemensamma utmaningar där nära samarbete möjliggör resurseffektivare mot gemensamma mål eller där nära samarbete är nödvändigt för att nå gemensamma mål.</a:t>
            </a:r>
          </a:p>
        </p:txBody>
      </p:sp>
      <p:sp>
        <p:nvSpPr>
          <p:cNvPr id="4" name="Platshållare för bildnummer 3"/>
          <p:cNvSpPr>
            <a:spLocks noGrp="1"/>
          </p:cNvSpPr>
          <p:nvPr>
            <p:ph type="sldNum" sz="quarter" idx="5"/>
          </p:nvPr>
        </p:nvSpPr>
        <p:spPr/>
        <p:txBody>
          <a:bodyPr/>
          <a:lstStyle/>
          <a:p>
            <a:pPr defTabSz="990478">
              <a:defRPr/>
            </a:pPr>
            <a:fld id="{2B14BD5F-ADD3-4B29-B189-02BDC9C48227}" type="slidenum">
              <a:rPr lang="sv-SE">
                <a:solidFill>
                  <a:prstClr val="black"/>
                </a:solidFill>
                <a:latin typeface="Calibri" panose="020F0502020204030204"/>
              </a:rPr>
              <a:pPr defTabSz="990478">
                <a:defRPr/>
              </a:pPr>
              <a:t>2</a:t>
            </a:fld>
            <a:endParaRPr lang="sv-SE">
              <a:solidFill>
                <a:prstClr val="black"/>
              </a:solidFill>
              <a:latin typeface="Calibri" panose="020F0502020204030204"/>
            </a:endParaRPr>
          </a:p>
        </p:txBody>
      </p:sp>
    </p:spTree>
    <p:extLst>
      <p:ext uri="{BB962C8B-B14F-4D97-AF65-F5344CB8AC3E}">
        <p14:creationId xmlns:p14="http://schemas.microsoft.com/office/powerpoint/2010/main" val="201093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1763" y="1508125"/>
            <a:ext cx="7239001" cy="4071938"/>
          </a:xfrm>
        </p:spPr>
      </p:sp>
      <p:sp>
        <p:nvSpPr>
          <p:cNvPr id="3" name="Platshållare för anteckningar 2"/>
          <p:cNvSpPr>
            <a:spLocks noGrp="1"/>
          </p:cNvSpPr>
          <p:nvPr>
            <p:ph type="body" idx="1"/>
          </p:nvPr>
        </p:nvSpPr>
        <p:spPr/>
        <p:txBody>
          <a:bodyPr/>
          <a:lstStyle/>
          <a:p>
            <a:pPr marL="0" indent="0" algn="ctr">
              <a:buFont typeface="Arial" panose="020B0604020202020204" pitchFamily="34" charset="0"/>
              <a:buNone/>
            </a:pPr>
            <a:r>
              <a:rPr lang="sv-SE" dirty="0"/>
              <a:t>Samverkan stockholmsregionen är </a:t>
            </a:r>
            <a:r>
              <a:rPr lang="sv-SE" b="1" dirty="0"/>
              <a:t>svaret frågan om hur aktörerna som ramar in den här bilden </a:t>
            </a:r>
            <a:r>
              <a:rPr lang="sv-SE" dirty="0"/>
              <a:t>tillsammans skapar en </a:t>
            </a:r>
            <a:r>
              <a:rPr lang="sv-SE" b="1" dirty="0"/>
              <a:t>gemensam regional förmåga </a:t>
            </a:r>
            <a:r>
              <a:rPr lang="sv-SE" dirty="0"/>
              <a:t>att hantera händelser där flera aktörer behöver arbeta tillsammans för att skapa bäst effekt i hanteringen. </a:t>
            </a:r>
          </a:p>
          <a:p>
            <a:pPr marL="0" indent="0" algn="ctr">
              <a:buFont typeface="Arial" panose="020B0604020202020204" pitchFamily="34" charset="0"/>
              <a:buNone/>
            </a:pPr>
            <a:endParaRPr lang="sv-SE" dirty="0"/>
          </a:p>
          <a:p>
            <a:pPr marL="0" indent="0" algn="ctr">
              <a:buFont typeface="Arial" panose="020B0604020202020204" pitchFamily="34" charset="0"/>
              <a:buNone/>
            </a:pPr>
            <a:r>
              <a:rPr lang="sv-SE" dirty="0"/>
              <a:t>Medlemmarna har enats om en aktörsgemensam målbild för gemensamt arbete, kommit överens om förhållningsätt och arbetssätt med kända strukturer och processer. </a:t>
            </a:r>
          </a:p>
          <a:p>
            <a:pPr marL="0" indent="0" algn="ctr">
              <a:buFont typeface="Arial" panose="020B0604020202020204" pitchFamily="34" charset="0"/>
              <a:buNone/>
            </a:pPr>
            <a:r>
              <a:rPr lang="sv-SE" dirty="0"/>
              <a:t>Och genom att ha gemensam finansiering, gemensamma koordineringsresurser och ändamålsenliga lokaler skapas en den gemensamma regionala förmåga som vi alla gynnas av.</a:t>
            </a:r>
          </a:p>
          <a:p>
            <a:pPr algn="ctr"/>
            <a:endParaRPr lang="sv-SE" sz="1300" dirty="0"/>
          </a:p>
          <a:p>
            <a:pPr marL="0" indent="0" algn="ctr">
              <a:buFont typeface="Arial" panose="020B0604020202020204" pitchFamily="34" charset="0"/>
              <a:buNone/>
            </a:pPr>
            <a:r>
              <a:rPr lang="sv-SE" sz="1300" dirty="0"/>
              <a:t>SSR </a:t>
            </a:r>
            <a:r>
              <a:rPr lang="sv-SE" sz="1300" b="1" dirty="0"/>
              <a:t>är alltså ingen egen aktör utan </a:t>
            </a:r>
            <a:r>
              <a:rPr lang="sv-SE" sz="1300" dirty="0"/>
              <a:t>ett aktörsnätverk</a:t>
            </a:r>
          </a:p>
          <a:p>
            <a:pPr marL="0" indent="0" algn="ctr">
              <a:buFont typeface="Arial" panose="020B0604020202020204" pitchFamily="34" charset="0"/>
              <a:buNone/>
            </a:pPr>
            <a:r>
              <a:rPr lang="sv-SE" sz="1300" dirty="0"/>
              <a:t>Och även om </a:t>
            </a:r>
            <a:r>
              <a:rPr lang="sv-SE" sz="1300" b="1" dirty="0"/>
              <a:t>inget mandat eller ansvar flyttas</a:t>
            </a:r>
            <a:r>
              <a:rPr lang="sv-SE" sz="1300" dirty="0"/>
              <a:t> mellan aktörerna i nätverket så möjliggör en effektiv samverkan att aktörerna fattar bättre beslut baserade på bättre kunskap om samhällets samlade behov.</a:t>
            </a:r>
          </a:p>
          <a:p>
            <a:pPr algn="ctr"/>
            <a:endParaRPr lang="sv-SE" sz="1300" dirty="0"/>
          </a:p>
          <a:p>
            <a:pPr algn="ctr"/>
            <a:endParaRPr lang="sv-SE" sz="1300" dirty="0"/>
          </a:p>
          <a:p>
            <a:pPr algn="ctr"/>
            <a:endParaRPr lang="sv-SE" dirty="0"/>
          </a:p>
        </p:txBody>
      </p:sp>
      <p:sp>
        <p:nvSpPr>
          <p:cNvPr id="4" name="Platshållare för bildnummer 3"/>
          <p:cNvSpPr>
            <a:spLocks noGrp="1"/>
          </p:cNvSpPr>
          <p:nvPr>
            <p:ph type="sldNum" sz="quarter" idx="10"/>
          </p:nvPr>
        </p:nvSpPr>
        <p:spPr/>
        <p:txBody>
          <a:bodyPr/>
          <a:lstStyle/>
          <a:p>
            <a:pPr defTabSz="990478">
              <a:defRPr/>
            </a:pPr>
            <a:fld id="{5AB40239-B2D8-4076-93B5-9DF2087802F7}" type="slidenum">
              <a:rPr lang="sv-SE">
                <a:solidFill>
                  <a:prstClr val="black"/>
                </a:solidFill>
                <a:latin typeface="Calibri"/>
              </a:rPr>
              <a:pPr defTabSz="990478">
                <a:defRPr/>
              </a:pPr>
              <a:t>3</a:t>
            </a:fld>
            <a:endParaRPr lang="sv-SE" dirty="0">
              <a:solidFill>
                <a:prstClr val="black"/>
              </a:solidFill>
              <a:latin typeface="Calibri"/>
            </a:endParaRPr>
          </a:p>
        </p:txBody>
      </p:sp>
    </p:spTree>
    <p:extLst>
      <p:ext uri="{BB962C8B-B14F-4D97-AF65-F5344CB8AC3E}">
        <p14:creationId xmlns:p14="http://schemas.microsoft.com/office/powerpoint/2010/main" val="103177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a:lnSpc>
                <a:spcPct val="107000"/>
              </a:lnSpc>
              <a:spcAft>
                <a:spcPts val="80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För att aktörsgemensamt arbete ska vara ske effektivt delas frågor som hanteras tillsammans in efter följande nivåer där aktörerna representeras av olika personer och funktioner beroende på vilka frågor som behandlas.</a:t>
            </a:r>
          </a:p>
          <a:p>
            <a:pPr algn="ctr">
              <a:lnSpc>
                <a:spcPct val="107000"/>
              </a:lnSpc>
              <a:spcAft>
                <a:spcPts val="800"/>
              </a:spcAft>
            </a:pPr>
            <a:endParaRPr lang="sv-SE" sz="12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ctr">
              <a:lnSpc>
                <a:spcPct val="107000"/>
              </a:lnSpc>
              <a:spcAft>
                <a:spcPts val="800"/>
              </a:spcAft>
              <a:buFontTx/>
              <a:buChar char="-"/>
            </a:pPr>
            <a:r>
              <a:rPr lang="sv-SE" sz="1200" b="1" dirty="0">
                <a:effectLst/>
                <a:latin typeface="Calibri" panose="020F0502020204030204" pitchFamily="34" charset="0"/>
                <a:ea typeface="Times New Roman" panose="02020603050405020304" pitchFamily="18" charset="0"/>
                <a:cs typeface="Calibri" panose="020F0502020204030204" pitchFamily="34" charset="0"/>
              </a:rPr>
              <a:t>Överst ser ni Regionalt rådet </a:t>
            </a:r>
            <a:r>
              <a:rPr lang="sv-SE" sz="1200" dirty="0">
                <a:effectLst/>
                <a:latin typeface="Calibri" panose="020F0502020204030204" pitchFamily="34" charset="0"/>
                <a:ea typeface="Times New Roman" panose="02020603050405020304" pitchFamily="18" charset="0"/>
                <a:cs typeface="Calibri" panose="020F0502020204030204" pitchFamily="34" charset="0"/>
              </a:rPr>
              <a:t>är den politiska nivån, t ex kommunstyrelseordförande och motsvarande. Där hanteras de stora penseldragen för prioriterade områden för krisberedskap inom länet. Det leds av landshövdingen</a:t>
            </a:r>
          </a:p>
          <a:p>
            <a:pPr marL="285750" indent="-285750" algn="ctr">
              <a:lnSpc>
                <a:spcPct val="107000"/>
              </a:lnSpc>
              <a:spcAft>
                <a:spcPts val="800"/>
              </a:spcAft>
              <a:buFontTx/>
              <a:buChar char="-"/>
            </a:pPr>
            <a:r>
              <a:rPr lang="sv-SE" sz="1200" b="1" dirty="0">
                <a:effectLst/>
                <a:latin typeface="Calibri" panose="020F0502020204030204" pitchFamily="34" charset="0"/>
                <a:ea typeface="Times New Roman" panose="02020603050405020304" pitchFamily="18" charset="0"/>
                <a:cs typeface="Calibri" panose="020F0502020204030204" pitchFamily="34" charset="0"/>
              </a:rPr>
              <a:t>den Inriktande nivån </a:t>
            </a:r>
            <a:r>
              <a:rPr lang="sv-SE" sz="1200" b="0" dirty="0">
                <a:effectLst/>
                <a:latin typeface="Calibri" panose="020F0502020204030204" pitchFamily="34" charset="0"/>
                <a:ea typeface="Times New Roman" panose="02020603050405020304" pitchFamily="18" charset="0"/>
                <a:cs typeface="Calibri" panose="020F0502020204030204" pitchFamily="34" charset="0"/>
              </a:rPr>
              <a:t>och den består av den </a:t>
            </a:r>
            <a:r>
              <a:rPr lang="sv-SE" sz="1200" dirty="0">
                <a:effectLst/>
                <a:latin typeface="Calibri" panose="020F0502020204030204" pitchFamily="34" charset="0"/>
                <a:ea typeface="Times New Roman" panose="02020603050405020304" pitchFamily="18" charset="0"/>
                <a:cs typeface="Calibri" panose="020F0502020204030204" pitchFamily="34" charset="0"/>
              </a:rPr>
              <a:t>högsta tjänstemanna-nivån i respektive organisation, t ex kommundirektörer. Arbetet här leds av leds av Länsstyrelsens överdirektör. Här representerar t ex Mellersta militärregionens chef för den regionala staben, regiondirektören för Trafikverket Stockholm, regionpolischef osv. Här sätts ramarna för det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aktörsgemensamm</a:t>
            </a:r>
            <a:r>
              <a:rPr lang="sv-SE" sz="1200" dirty="0">
                <a:effectLst/>
                <a:latin typeface="Calibri" panose="020F0502020204030204" pitchFamily="34" charset="0"/>
                <a:ea typeface="Times New Roman" panose="02020603050405020304" pitchFamily="18" charset="0"/>
                <a:cs typeface="Calibri" panose="020F0502020204030204" pitchFamily="34" charset="0"/>
              </a:rPr>
              <a:t>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arabetet</a:t>
            </a:r>
            <a:r>
              <a:rPr lang="sv-SE" sz="1200" dirty="0">
                <a:effectLst/>
                <a:latin typeface="Calibri" panose="020F0502020204030204" pitchFamily="34" charset="0"/>
                <a:ea typeface="Times New Roman" panose="02020603050405020304" pitchFamily="18" charset="0"/>
                <a:cs typeface="Calibri" panose="020F0502020204030204" pitchFamily="34" charset="0"/>
              </a:rPr>
              <a:t> dvs gemensamma mål och prioriteringar för verksamhetsplanering eller i strategiskt viktiga frågor där enighet inte uppenbart råder.</a:t>
            </a:r>
          </a:p>
          <a:p>
            <a:pPr marL="285750" indent="-285750" algn="ctr">
              <a:lnSpc>
                <a:spcPct val="107000"/>
              </a:lnSpc>
              <a:spcAft>
                <a:spcPts val="800"/>
              </a:spcAft>
              <a:buFontTx/>
              <a:buChar char="-"/>
            </a:pPr>
            <a:r>
              <a:rPr lang="sv-SE" sz="1200" b="0" dirty="0">
                <a:effectLst/>
                <a:latin typeface="Calibri" panose="020F0502020204030204" pitchFamily="34" charset="0"/>
                <a:ea typeface="Times New Roman" panose="02020603050405020304" pitchFamily="18" charset="0"/>
                <a:cs typeface="Calibri" panose="020F0502020204030204" pitchFamily="34" charset="0"/>
              </a:rPr>
              <a:t>Den</a:t>
            </a:r>
            <a:r>
              <a:rPr lang="sv-SE" sz="1200" b="1" dirty="0">
                <a:effectLst/>
                <a:latin typeface="Calibri" panose="020F0502020204030204" pitchFamily="34" charset="0"/>
                <a:ea typeface="Times New Roman" panose="02020603050405020304" pitchFamily="18" charset="0"/>
                <a:cs typeface="Calibri" panose="020F0502020204030204" pitchFamily="34" charset="0"/>
              </a:rPr>
              <a:t> Samordnande</a:t>
            </a:r>
            <a:r>
              <a:rPr lang="sv-SE" sz="1200" dirty="0">
                <a:effectLst/>
                <a:latin typeface="Calibri" panose="020F0502020204030204" pitchFamily="34" charset="0"/>
                <a:ea typeface="Times New Roman" panose="02020603050405020304" pitchFamily="18" charset="0"/>
                <a:cs typeface="Calibri" panose="020F0502020204030204" pitchFamily="34" charset="0"/>
              </a:rPr>
              <a:t> nivån bemannas av säkerhetschefer, Tjänstepersoner i beredskap och vakthavande befäl. Här hanteras aktörsgemensamt arbete som inte innebär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stpra</a:t>
            </a:r>
            <a:r>
              <a:rPr lang="sv-SE" sz="1200" dirty="0">
                <a:effectLst/>
                <a:latin typeface="Calibri" panose="020F0502020204030204" pitchFamily="34" charset="0"/>
                <a:ea typeface="Times New Roman" panose="02020603050405020304" pitchFamily="18" charset="0"/>
                <a:cs typeface="Calibri" panose="020F0502020204030204" pitchFamily="34" charset="0"/>
              </a:rPr>
              <a:t> avsteg från överenskomna arbetssätt och där enighet i gemensamma mål finns. På samordnande nivå bereds även frågor som sedan hanteras på inriktande nivå. </a:t>
            </a:r>
            <a:br>
              <a:rPr lang="sv-SE" sz="1200" dirty="0">
                <a:effectLst/>
                <a:latin typeface="Calibri" panose="020F0502020204030204" pitchFamily="34" charset="0"/>
                <a:ea typeface="Times New Roman" panose="02020603050405020304" pitchFamily="18" charset="0"/>
                <a:cs typeface="Calibri" panose="020F0502020204030204" pitchFamily="34" charset="0"/>
              </a:rPr>
            </a:br>
            <a:r>
              <a:rPr lang="sv-SE" sz="1200" dirty="0">
                <a:effectLst/>
                <a:latin typeface="Calibri" panose="020F0502020204030204" pitchFamily="34" charset="0"/>
                <a:ea typeface="Times New Roman" panose="02020603050405020304" pitchFamily="18" charset="0"/>
                <a:cs typeface="Calibri" panose="020F0502020204030204" pitchFamily="34" charset="0"/>
              </a:rPr>
              <a:t>Samordnande nivå kan agera i alla situationer och har till uppgift att identifiera  och analysera behov, samverka och att få åtgärder att hända i egen organisation</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ctr">
              <a:lnSpc>
                <a:spcPct val="107000"/>
              </a:lnSpc>
              <a:spcAft>
                <a:spcPts val="800"/>
              </a:spcAft>
              <a:buFontTx/>
              <a:buChar char="-"/>
            </a:pPr>
            <a:r>
              <a:rPr lang="sv-SE" sz="1200" b="1" dirty="0">
                <a:effectLst/>
                <a:latin typeface="Calibri" panose="020F0502020204030204" pitchFamily="34" charset="0"/>
                <a:ea typeface="Times New Roman" panose="02020603050405020304" pitchFamily="18" charset="0"/>
                <a:cs typeface="Calibri" panose="020F0502020204030204" pitchFamily="34" charset="0"/>
              </a:rPr>
              <a:t>Verkställande nivån består av </a:t>
            </a:r>
            <a:r>
              <a:rPr lang="sv-SE" sz="1200" dirty="0">
                <a:effectLst/>
                <a:latin typeface="Calibri" panose="020F0502020204030204" pitchFamily="34" charset="0"/>
                <a:ea typeface="Times New Roman" panose="02020603050405020304" pitchFamily="18" charset="0"/>
                <a:cs typeface="Calibri" panose="020F0502020204030204" pitchFamily="34" charset="0"/>
              </a:rPr>
              <a:t>ledningscentraler och är i högre grad minutoperativt än övriga nivåer. </a:t>
            </a:r>
          </a:p>
          <a:p>
            <a:pPr marL="285750" indent="-285750" algn="ctr">
              <a:lnSpc>
                <a:spcPct val="107000"/>
              </a:lnSpc>
              <a:spcAft>
                <a:spcPts val="800"/>
              </a:spcAft>
              <a:buFontTx/>
              <a:buChar char="-"/>
            </a:pPr>
            <a:r>
              <a:rPr lang="sv-SE" sz="1200" dirty="0">
                <a:effectLst/>
                <a:latin typeface="Calibri" panose="020F0502020204030204" pitchFamily="34" charset="0"/>
                <a:ea typeface="Times New Roman" panose="02020603050405020304" pitchFamily="18" charset="0"/>
                <a:cs typeface="Calibri" panose="020F0502020204030204" pitchFamily="34" charset="0"/>
              </a:rPr>
              <a:t> </a:t>
            </a:r>
          </a:p>
          <a:p>
            <a:pPr algn="ctr">
              <a:lnSpc>
                <a:spcPct val="107000"/>
              </a:lnSpc>
              <a:spcAft>
                <a:spcPts val="80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Det är varje organisations ansvar att deras aktör representeras med rätt person eller funktion på rätt nivå och på rätt möten.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 </a:t>
            </a:r>
          </a:p>
          <a:p>
            <a:pPr algn="ctr">
              <a:lnSpc>
                <a:spcPct val="107000"/>
              </a:lnSpc>
              <a:spcAft>
                <a:spcPts val="80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KLICK</a:t>
            </a:r>
          </a:p>
          <a:p>
            <a:pPr algn="ctr">
              <a:lnSpc>
                <a:spcPct val="107000"/>
              </a:lnSpc>
              <a:spcAft>
                <a:spcPts val="800"/>
              </a:spcAft>
            </a:pPr>
            <a:endParaRPr lang="sv-SE"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sv-SE" sz="1200" b="1" dirty="0">
                <a:effectLst/>
                <a:latin typeface="Calibri" panose="020F0502020204030204" pitchFamily="34" charset="0"/>
                <a:ea typeface="Times New Roman" panose="02020603050405020304" pitchFamily="18" charset="0"/>
                <a:cs typeface="Calibri" panose="020F0502020204030204" pitchFamily="34" charset="0"/>
              </a:rPr>
              <a:t>I ordinarie läge </a:t>
            </a:r>
            <a:r>
              <a:rPr lang="sv-SE" sz="1200" b="0" dirty="0">
                <a:effectLst/>
                <a:latin typeface="Calibri" panose="020F0502020204030204" pitchFamily="34" charset="0"/>
                <a:ea typeface="Times New Roman" panose="02020603050405020304" pitchFamily="18" charset="0"/>
                <a:cs typeface="Calibri" panose="020F0502020204030204" pitchFamily="34" charset="0"/>
              </a:rPr>
              <a:t>hanteras</a:t>
            </a:r>
            <a:r>
              <a:rPr lang="sv-SE" sz="1200" b="1" dirty="0">
                <a:effectLst/>
                <a:latin typeface="Calibri" panose="020F0502020204030204" pitchFamily="34" charset="0"/>
                <a:ea typeface="Times New Roman" panose="02020603050405020304" pitchFamily="18" charset="0"/>
                <a:cs typeface="Calibri" panose="020F0502020204030204" pitchFamily="34" charset="0"/>
              </a:rPr>
              <a:t> </a:t>
            </a:r>
            <a:r>
              <a:rPr lang="sv-SE" sz="1200" dirty="0">
                <a:effectLst/>
                <a:latin typeface="Calibri" panose="020F0502020204030204" pitchFamily="34" charset="0"/>
                <a:ea typeface="Times New Roman" panose="02020603050405020304" pitchFamily="18" charset="0"/>
                <a:cs typeface="Calibri" panose="020F0502020204030204" pitchFamily="34" charset="0"/>
              </a:rPr>
              <a:t>utvecklingsarbete, förberedelser, beredskap inför särskild samverkan och övningar. Här är det utsedda representanter från aktörerna som deltar, dvs personer.</a:t>
            </a:r>
          </a:p>
          <a:p>
            <a:pPr marL="0" marR="0" lvl="0" indent="0" algn="ctr" defTabSz="914400" rtl="0" eaLnBrk="1" fontAlgn="auto" latinLnBrk="0" hangingPunct="1">
              <a:lnSpc>
                <a:spcPct val="107000"/>
              </a:lnSpc>
              <a:spcBef>
                <a:spcPts val="0"/>
              </a:spcBef>
              <a:spcAft>
                <a:spcPts val="800"/>
              </a:spcAft>
              <a:buClrTx/>
              <a:buSzTx/>
              <a:buFontTx/>
              <a:buNone/>
              <a:tabLst/>
              <a:defRPr/>
            </a:pPr>
            <a:br>
              <a:rPr lang="sv-SE" sz="1200" dirty="0">
                <a:effectLst/>
                <a:latin typeface="Calibri" panose="020F0502020204030204" pitchFamily="34" charset="0"/>
                <a:ea typeface="Times New Roman" panose="02020603050405020304" pitchFamily="18" charset="0"/>
                <a:cs typeface="Calibri" panose="020F0502020204030204" pitchFamily="34" charset="0"/>
              </a:rPr>
            </a:br>
            <a:r>
              <a:rPr lang="sv-SE" sz="1200" dirty="0">
                <a:effectLst/>
                <a:latin typeface="Calibri" panose="020F0502020204030204" pitchFamily="34" charset="0"/>
                <a:ea typeface="Times New Roman" panose="02020603050405020304" pitchFamily="18" charset="0"/>
                <a:cs typeface="Calibri" panose="020F0502020204030204" pitchFamily="34" charset="0"/>
              </a:rPr>
              <a:t>Vid fördjupad och förtätad aktörsgemensamt arbete arbetar aktörerna tillsammans i vad som kallas </a:t>
            </a:r>
            <a:r>
              <a:rPr lang="sv-SE" sz="1200" b="1" dirty="0">
                <a:effectLst/>
                <a:latin typeface="Calibri" panose="020F0502020204030204" pitchFamily="34" charset="0"/>
                <a:ea typeface="Times New Roman" panose="02020603050405020304" pitchFamily="18" charset="0"/>
                <a:cs typeface="Calibri" panose="020F0502020204030204" pitchFamily="34" charset="0"/>
              </a:rPr>
              <a:t>aktiverat läge. Då </a:t>
            </a:r>
            <a:r>
              <a:rPr lang="sv-SE" sz="1200" dirty="0">
                <a:effectLst/>
                <a:latin typeface="Calibri" panose="020F0502020204030204" pitchFamily="34" charset="0"/>
                <a:ea typeface="Times New Roman" panose="02020603050405020304" pitchFamily="18" charset="0"/>
                <a:cs typeface="Calibri" panose="020F0502020204030204" pitchFamily="34" charset="0"/>
              </a:rPr>
              <a:t>är det istället funktioner, t ex TiB,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KiB</a:t>
            </a:r>
            <a:r>
              <a:rPr lang="sv-SE" sz="1200" dirty="0">
                <a:effectLst/>
                <a:latin typeface="Calibri" panose="020F0502020204030204" pitchFamily="34" charset="0"/>
                <a:ea typeface="Times New Roman" panose="02020603050405020304" pitchFamily="18" charset="0"/>
                <a:cs typeface="Calibri" panose="020F0502020204030204" pitchFamily="34" charset="0"/>
              </a:rPr>
              <a:t>, VB som representerar aktörerna i det gemensamma arbetet.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sv-SE"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sv-SE" sz="1200" dirty="0">
                <a:effectLst/>
                <a:latin typeface="Calibri" panose="020F0502020204030204" pitchFamily="34" charset="0"/>
                <a:ea typeface="Times New Roman" panose="02020603050405020304" pitchFamily="18" charset="0"/>
                <a:cs typeface="Calibri" panose="020F0502020204030204" pitchFamily="34" charset="0"/>
              </a:rPr>
              <a:t>Både i ordinarie läge och aktiverat läge på både samordnande och inriktande nivå är kommunikationsfrågor ständigt närvarande som  en integrerad dela av det aktörsgemensamma arbetet.  </a:t>
            </a:r>
          </a:p>
          <a:p>
            <a:pPr algn="ct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sv-SE" sz="1200" dirty="0"/>
          </a:p>
        </p:txBody>
      </p:sp>
      <p:sp>
        <p:nvSpPr>
          <p:cNvPr id="4" name="Platshållare för bildnummer 3"/>
          <p:cNvSpPr>
            <a:spLocks noGrp="1"/>
          </p:cNvSpPr>
          <p:nvPr>
            <p:ph type="sldNum" sz="quarter" idx="5"/>
          </p:nvPr>
        </p:nvSpPr>
        <p:spPr/>
        <p:txBody>
          <a:bodyPr/>
          <a:lstStyle/>
          <a:p>
            <a:fld id="{2B14BD5F-ADD3-4B29-B189-02BDC9C48227}" type="slidenum">
              <a:rPr lang="sv-SE" smtClean="0"/>
              <a:t>4</a:t>
            </a:fld>
            <a:endParaRPr lang="sv-SE"/>
          </a:p>
        </p:txBody>
      </p:sp>
    </p:spTree>
    <p:extLst>
      <p:ext uri="{BB962C8B-B14F-4D97-AF65-F5344CB8AC3E}">
        <p14:creationId xmlns:p14="http://schemas.microsoft.com/office/powerpoint/2010/main" val="387386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ctr">
              <a:lnSpc>
                <a:spcPts val="1400"/>
              </a:lnSpc>
              <a:spcAft>
                <a:spcPts val="800"/>
              </a:spcAft>
              <a:buFont typeface="Arial" panose="020B0604020202020204" pitchFamily="34" charset="0"/>
              <a:buNone/>
            </a:pPr>
            <a:r>
              <a:rPr lang="sv-SE" sz="1200" b="1" dirty="0">
                <a:effectLst/>
                <a:latin typeface="Calibri" panose="020F0502020204030204" pitchFamily="34" charset="0"/>
                <a:ea typeface="Times New Roman" panose="02020603050405020304" pitchFamily="18" charset="0"/>
                <a:cs typeface="Calibri" panose="020F0502020204030204" pitchFamily="34" charset="0"/>
              </a:rPr>
              <a:t>De gemensamma koordineringsresurser för arbetet i Samverkan Stockholmsregionen, har som huvuduppdrag att stödja det aktörsgemensamma arbetet. Både i aktiverat och ordinarie läge,</a:t>
            </a:r>
          </a:p>
          <a:p>
            <a:pPr marL="0" indent="0" algn="ctr">
              <a:lnSpc>
                <a:spcPts val="1400"/>
              </a:lnSpc>
              <a:spcAft>
                <a:spcPts val="800"/>
              </a:spcAft>
              <a:buFont typeface="Arial" panose="020B0604020202020204" pitchFamily="34" charset="0"/>
              <a:buNone/>
            </a:pPr>
            <a:r>
              <a:rPr lang="sv-SE" sz="1200" b="0" dirty="0">
                <a:effectLst/>
                <a:latin typeface="Calibri" panose="020F0502020204030204" pitchFamily="34" charset="0"/>
                <a:ea typeface="Times New Roman" panose="02020603050405020304" pitchFamily="18" charset="0"/>
                <a:cs typeface="Calibri" panose="020F0502020204030204" pitchFamily="34" charset="0"/>
              </a:rPr>
              <a:t>Resurserna är aktörsneutrala och är till för att för att förbereda, genomföra, dokumentera och stödja det gemensamma arbetet. De jobbar i mycket nära samverkan med Länsstyrelsens TiB och länsstyrelsen i stort</a:t>
            </a:r>
          </a:p>
          <a:p>
            <a:pPr algn="ctr">
              <a:lnSpc>
                <a:spcPts val="1400"/>
              </a:lnSpc>
              <a:spcAft>
                <a:spcPts val="800"/>
              </a:spcAft>
            </a:pPr>
            <a:endParaRPr lang="sv-SE"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ts val="2160"/>
              </a:lnSpc>
              <a:spcBef>
                <a:spcPts val="0"/>
              </a:spcBef>
              <a:spcAft>
                <a:spcPts val="0"/>
              </a:spcAft>
              <a:buClrTx/>
              <a:buSzTx/>
              <a:buFontTx/>
              <a:buNone/>
              <a:tabLst/>
              <a:defRPr/>
            </a:pPr>
            <a:r>
              <a:rPr lang="sv-SE" sz="1200" dirty="0">
                <a:effectLst/>
                <a:latin typeface="Calibri" panose="020F0502020204030204" pitchFamily="34" charset="0"/>
                <a:ea typeface="Times New Roman" panose="02020603050405020304" pitchFamily="18" charset="0"/>
                <a:cs typeface="Calibri" panose="020F0502020204030204" pitchFamily="34" charset="0"/>
              </a:rPr>
              <a:t>Samverkan stockholmsregionens samordningskansli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faciliterar</a:t>
            </a:r>
            <a:r>
              <a:rPr lang="sv-SE" sz="1200" dirty="0">
                <a:effectLst/>
                <a:latin typeface="Calibri" panose="020F0502020204030204" pitchFamily="34" charset="0"/>
                <a:ea typeface="Times New Roman" panose="02020603050405020304" pitchFamily="18" charset="0"/>
                <a:cs typeface="Calibri" panose="020F0502020204030204" pitchFamily="34" charset="0"/>
              </a:rPr>
              <a:t> vardagssamverkan, forum, möten, utvecklingsarbete tillsammans med länsstyrelsen. Samordningskansliet stödjer även arbetet i aktiverade lägen när det behövs. </a:t>
            </a:r>
            <a:r>
              <a:rPr kumimoji="0" lang="sv-SE" sz="1200" b="0" i="0" u="none" strike="noStrike" kern="1200" cap="none" spc="0" normalizeH="0" baseline="0" noProof="0" dirty="0">
                <a:ln>
                  <a:noFill/>
                </a:ln>
                <a:solidFill>
                  <a:prstClr val="black"/>
                </a:solidFill>
                <a:effectLst/>
                <a:uLnTx/>
                <a:uFillTx/>
                <a:latin typeface="+mj-lt"/>
                <a:ea typeface="+mn-ea"/>
                <a:cs typeface="+mn-cs"/>
              </a:rPr>
              <a:t>Bidrar till kompetensöverföring </a:t>
            </a:r>
            <a:endParaRPr lang="sv-SE" dirty="0">
              <a:solidFill>
                <a:srgbClr val="009900"/>
              </a:solidFill>
              <a:latin typeface="+mj-lt"/>
            </a:endParaRPr>
          </a:p>
          <a:p>
            <a:pPr algn="ctr">
              <a:lnSpc>
                <a:spcPts val="1400"/>
              </a:lnSpc>
              <a:spcAft>
                <a:spcPts val="800"/>
              </a:spcAft>
            </a:pPr>
            <a:endParaRPr lang="sv-SE" sz="1200" i="1"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ctr">
              <a:lnSpc>
                <a:spcPts val="1400"/>
              </a:lnSpc>
              <a:spcAft>
                <a:spcPts val="800"/>
              </a:spcAft>
              <a:buFont typeface="Arial" panose="020B0604020202020204" pitchFamily="34" charset="0"/>
              <a:buNone/>
            </a:pPr>
            <a:r>
              <a:rPr lang="sv-SE" sz="1200" i="1" dirty="0">
                <a:effectLst/>
                <a:latin typeface="Calibri" panose="020F0502020204030204" pitchFamily="34" charset="0"/>
                <a:ea typeface="Times New Roman" panose="02020603050405020304" pitchFamily="18" charset="0"/>
                <a:cs typeface="Calibri" panose="020F0502020204030204" pitchFamily="34" charset="0"/>
              </a:rPr>
              <a:t>Regional samverkanskoordinator i beredskap</a:t>
            </a:r>
            <a:r>
              <a:rPr lang="sv-SE" sz="1200" dirty="0">
                <a:effectLst/>
                <a:latin typeface="Calibri" panose="020F0502020204030204" pitchFamily="34" charset="0"/>
                <a:ea typeface="Times New Roman" panose="02020603050405020304" pitchFamily="18" charset="0"/>
                <a:cs typeface="Calibri" panose="020F0502020204030204" pitchFamily="34" charset="0"/>
              </a:rPr>
              <a:t> är en beredskaps lagd aktörsneutral resurs med ansvar för att samordning och inriktning kommer tillstånd och genomförs när det behövs. Uppdraget kommer från inriktande nivå och vid behov av inriktning i ett läge när inriktande nivå inte hinner samlas har Regional samverkanskoordinator uppdraget att inrikta det aktörsgemensamma arbetet i ett aktiverat läge.</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sv-SE" sz="1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Font typeface="Arial" panose="020B0604020202020204" pitchFamily="34" charset="0"/>
              <a:buNone/>
            </a:pPr>
            <a:r>
              <a:rPr lang="sv-SE" sz="1200" i="1" dirty="0">
                <a:effectLst/>
                <a:latin typeface="Calibri" panose="020F0502020204030204" pitchFamily="34" charset="0"/>
                <a:ea typeface="Times New Roman" panose="02020603050405020304" pitchFamily="18" charset="0"/>
                <a:cs typeface="Calibri" panose="020F0502020204030204" pitchFamily="34" charset="0"/>
              </a:rPr>
              <a:t>Regional kommunikationskoordinator i beredskap </a:t>
            </a:r>
            <a:r>
              <a:rPr lang="sv-SE" sz="1200" dirty="0">
                <a:effectLst/>
                <a:latin typeface="Calibri" panose="020F0502020204030204" pitchFamily="34" charset="0"/>
                <a:ea typeface="Times New Roman" panose="02020603050405020304" pitchFamily="18" charset="0"/>
                <a:cs typeface="Calibri" panose="020F0502020204030204" pitchFamily="34" charset="0"/>
              </a:rPr>
              <a:t>har ett motsvarande uppdrag för kommunikationsfrågorna. Dvs att se till att aktörernas kommunikation utåt är samordnad och att kommunikationen har ett helhetsperspektiv. </a:t>
            </a:r>
          </a:p>
        </p:txBody>
      </p:sp>
      <p:sp>
        <p:nvSpPr>
          <p:cNvPr id="4" name="Platshållare för bildnummer 3"/>
          <p:cNvSpPr>
            <a:spLocks noGrp="1"/>
          </p:cNvSpPr>
          <p:nvPr>
            <p:ph type="sldNum" sz="quarter" idx="5"/>
          </p:nvPr>
        </p:nvSpPr>
        <p:spPr/>
        <p:txBody>
          <a:bodyPr/>
          <a:lstStyle/>
          <a:p>
            <a:fld id="{2B14BD5F-ADD3-4B29-B189-02BDC9C48227}" type="slidenum">
              <a:rPr lang="sv-SE" smtClean="0"/>
              <a:t>5</a:t>
            </a:fld>
            <a:endParaRPr lang="sv-SE"/>
          </a:p>
        </p:txBody>
      </p:sp>
    </p:spTree>
    <p:extLst>
      <p:ext uri="{BB962C8B-B14F-4D97-AF65-F5344CB8AC3E}">
        <p14:creationId xmlns:p14="http://schemas.microsoft.com/office/powerpoint/2010/main" val="70844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a:r>
              <a:rPr lang="sv-SE" dirty="0"/>
              <a:t>Samverkan Stockholmsregionen är ett generiskt och flexibelt arbetssätt som fungerar vid olika typer av samhällsstörningar och kriser. </a:t>
            </a:r>
          </a:p>
          <a:p>
            <a:pPr algn="ctr"/>
            <a:r>
              <a:rPr lang="sv-SE" dirty="0"/>
              <a:t>Det har vi många erfarenheter av detta i Regionen.</a:t>
            </a:r>
          </a:p>
          <a:p>
            <a:pPr algn="ctr"/>
            <a:r>
              <a:rPr lang="sv-SE" dirty="0"/>
              <a:t>Aktörerna i länet har låg tröskel för samverkan och tar enskilt och tillsynsmans ansvar för att hantera komplexa samhällsstörningar på ett effektivt sätt tillsammans.</a:t>
            </a:r>
          </a:p>
          <a:p>
            <a:pPr algn="ctr"/>
            <a:r>
              <a:rPr lang="sv-SE" dirty="0"/>
              <a:t>Det gör vi genom kontinuerlig samverkan i både ordinäre läge och i aktiverade lägen.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t>Även om vi ännu inte arbetat på detta sätt i höjd beredskap så är vi överens om att vi under höjd beredskap behöver arbeta tillsammans för att effektivt hantera de utmaningar som uppstår då..</a:t>
            </a:r>
          </a:p>
          <a:p>
            <a:pPr algn="ctr"/>
            <a:r>
              <a:rPr lang="sv-SE" dirty="0"/>
              <a:t> </a:t>
            </a:r>
          </a:p>
          <a:p>
            <a:pPr algn="ctr"/>
            <a:endParaRPr lang="sv-SE" dirty="0"/>
          </a:p>
        </p:txBody>
      </p:sp>
      <p:sp>
        <p:nvSpPr>
          <p:cNvPr id="4" name="Platshållare för bildnummer 3"/>
          <p:cNvSpPr>
            <a:spLocks noGrp="1"/>
          </p:cNvSpPr>
          <p:nvPr>
            <p:ph type="sldNum" sz="quarter" idx="5"/>
          </p:nvPr>
        </p:nvSpPr>
        <p:spPr/>
        <p:txBody>
          <a:bodyPr/>
          <a:lstStyle/>
          <a:p>
            <a:fld id="{7FD42D91-DEC0-45B8-A883-53A063447083}" type="slidenum">
              <a:rPr lang="sv-SE" smtClean="0"/>
              <a:t>6</a:t>
            </a:fld>
            <a:endParaRPr lang="sv-SE"/>
          </a:p>
        </p:txBody>
      </p:sp>
    </p:spTree>
    <p:extLst>
      <p:ext uri="{BB962C8B-B14F-4D97-AF65-F5344CB8AC3E}">
        <p14:creationId xmlns:p14="http://schemas.microsoft.com/office/powerpoint/2010/main" val="111171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defTabSz="990478">
              <a:defRPr/>
            </a:pPr>
            <a:r>
              <a:rPr lang="sv-SE" sz="1200" dirty="0"/>
              <a:t>Ett verktyg för att uppnå effektiv samordning och koordinering i komplexa händelser är att tillsammans i förväg förbereda oss genom att ta fram en </a:t>
            </a:r>
            <a:r>
              <a:rPr lang="sv-SE" sz="1200" b="1" dirty="0"/>
              <a:t>Förberedd gemensam regional inriktning.</a:t>
            </a:r>
          </a:p>
          <a:p>
            <a:pPr algn="ctr" defTabSz="990478">
              <a:defRPr/>
            </a:pPr>
            <a:endParaRPr lang="sv-SE" sz="1200" b="1" dirty="0"/>
          </a:p>
          <a:p>
            <a:pPr algn="ctr" defTabSz="990478">
              <a:defRPr/>
            </a:pPr>
            <a:r>
              <a:rPr lang="sv-SE" sz="1200" b="1" dirty="0"/>
              <a:t>Inriktningarna fyller flera funktioner </a:t>
            </a:r>
            <a:r>
              <a:rPr lang="sv-SE" sz="1200" dirty="0"/>
              <a:t>i det gemensamma arbetet.</a:t>
            </a:r>
          </a:p>
          <a:p>
            <a:pPr algn="ctr" defTabSz="990478">
              <a:defRPr/>
            </a:pPr>
            <a:endParaRPr lang="sv-SE" sz="1200" dirty="0"/>
          </a:p>
          <a:p>
            <a:pPr algn="ctr"/>
            <a:r>
              <a:rPr lang="sv-SE" sz="1200" dirty="0"/>
              <a:t>De ska fungera som </a:t>
            </a:r>
            <a:r>
              <a:rPr lang="sv-SE" sz="1200" b="1" dirty="0"/>
              <a:t>kunskapsunderlag</a:t>
            </a:r>
          </a:p>
          <a:p>
            <a:pPr algn="ctr"/>
            <a:r>
              <a:rPr lang="sv-SE" sz="1200" dirty="0"/>
              <a:t>Genom framtagandeprocessen </a:t>
            </a:r>
            <a:r>
              <a:rPr lang="sv-SE" sz="1200" b="1" dirty="0"/>
              <a:t>lösa ut svårigheter som går att förutse i förväg</a:t>
            </a:r>
          </a:p>
          <a:p>
            <a:pPr algn="ctr"/>
            <a:r>
              <a:rPr lang="sv-SE" sz="1200" dirty="0"/>
              <a:t>Ge ett stöd i gemensam hantering genom att lista </a:t>
            </a:r>
            <a:r>
              <a:rPr lang="sv-SE" sz="1200" b="1" dirty="0"/>
              <a:t>förberedda åtgärder</a:t>
            </a:r>
          </a:p>
          <a:p>
            <a:pPr algn="ctr"/>
            <a:r>
              <a:rPr lang="sv-SE" sz="1200" dirty="0"/>
              <a:t>Ge stöd i gemensam hantering med </a:t>
            </a:r>
            <a:r>
              <a:rPr lang="sv-SE" sz="1200" b="1" dirty="0"/>
              <a:t>förberedda budskap</a:t>
            </a:r>
          </a:p>
          <a:p>
            <a:pPr algn="ctr"/>
            <a:r>
              <a:rPr lang="sv-SE" sz="1200" dirty="0"/>
              <a:t>Ge stöd för </a:t>
            </a:r>
            <a:r>
              <a:rPr lang="sv-SE" sz="1200" b="1" dirty="0"/>
              <a:t>koordinering av åtgärder </a:t>
            </a:r>
          </a:p>
          <a:p>
            <a:pPr algn="ctr"/>
            <a:r>
              <a:rPr lang="sv-SE" sz="1200" dirty="0"/>
              <a:t>Ge </a:t>
            </a:r>
            <a:r>
              <a:rPr lang="sv-SE" sz="1200" b="1" dirty="0"/>
              <a:t>stöd för egen organisation genom </a:t>
            </a:r>
            <a:r>
              <a:rPr lang="sv-SE" sz="1200" dirty="0"/>
              <a:t>att beskriva gemensamt arbete i regionen</a:t>
            </a:r>
          </a:p>
          <a:p>
            <a:pPr algn="ctr">
              <a:lnSpc>
                <a:spcPts val="1400"/>
              </a:lnSpc>
              <a:spcAft>
                <a:spcPts val="800"/>
              </a:spcAft>
            </a:pPr>
            <a:endParaRPr lang="sv-SE"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latshållare för bildnummer 3"/>
          <p:cNvSpPr>
            <a:spLocks noGrp="1"/>
          </p:cNvSpPr>
          <p:nvPr>
            <p:ph type="sldNum" sz="quarter" idx="5"/>
          </p:nvPr>
        </p:nvSpPr>
        <p:spPr/>
        <p:txBody>
          <a:bodyPr/>
          <a:lstStyle/>
          <a:p>
            <a:fld id="{2B14BD5F-ADD3-4B29-B189-02BDC9C48227}" type="slidenum">
              <a:rPr lang="sv-SE" smtClean="0"/>
              <a:t>7</a:t>
            </a:fld>
            <a:endParaRPr lang="sv-SE"/>
          </a:p>
        </p:txBody>
      </p:sp>
    </p:spTree>
    <p:extLst>
      <p:ext uri="{BB962C8B-B14F-4D97-AF65-F5344CB8AC3E}">
        <p14:creationId xmlns:p14="http://schemas.microsoft.com/office/powerpoint/2010/main" val="379210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a:r>
              <a:rPr lang="sv-SE" sz="1200" dirty="0"/>
              <a:t>I april 2024 är följande regionala inriktningar antagna och </a:t>
            </a:r>
            <a:r>
              <a:rPr lang="sv-SE" sz="1200" dirty="0" err="1"/>
              <a:t>implemeneterade</a:t>
            </a:r>
            <a:r>
              <a:rPr lang="sv-SE" sz="1200" dirty="0"/>
              <a:t> i Samverkan Stockholmsregionen</a:t>
            </a:r>
          </a:p>
          <a:p>
            <a:pPr algn="ctr"/>
            <a:r>
              <a:rPr lang="sv-SE" sz="1200" dirty="0"/>
              <a:t>Höjd terrorhotnivå</a:t>
            </a:r>
          </a:p>
          <a:p>
            <a:pPr algn="ctr"/>
            <a:r>
              <a:rPr lang="sv-SE" sz="1200" dirty="0"/>
              <a:t>Trafikstörningar </a:t>
            </a:r>
            <a:r>
              <a:rPr lang="sv-SE" sz="1200" dirty="0" err="1"/>
              <a:t>pga</a:t>
            </a:r>
            <a:r>
              <a:rPr lang="sv-SE" sz="1200" dirty="0"/>
              <a:t> snö/halka</a:t>
            </a:r>
          </a:p>
          <a:p>
            <a:pPr algn="ctr"/>
            <a:r>
              <a:rPr lang="sv-SE" sz="1200" dirty="0"/>
              <a:t>Störningar i elförsörjningen</a:t>
            </a:r>
          </a:p>
          <a:p>
            <a:pPr algn="ctr"/>
            <a:r>
              <a:rPr lang="sv-SE" sz="1200" dirty="0"/>
              <a:t>Pågående </a:t>
            </a:r>
            <a:r>
              <a:rPr lang="sv-SE" sz="1200" dirty="0" err="1"/>
              <a:t>döligt</a:t>
            </a:r>
            <a:r>
              <a:rPr lang="sv-SE" sz="1200" dirty="0"/>
              <a:t> våld och andra tidskritiska händelser</a:t>
            </a:r>
          </a:p>
          <a:p>
            <a:pPr algn="ctr"/>
            <a:r>
              <a:rPr lang="sv-SE" sz="1200" dirty="0"/>
              <a:t>Skyfall och kraftiga regn</a:t>
            </a:r>
          </a:p>
          <a:p>
            <a:pPr algn="ctr"/>
            <a:r>
              <a:rPr lang="sv-SE" sz="1200" dirty="0"/>
              <a:t>Utsläpp av olja och andra skadliga ämnen till sjöss</a:t>
            </a:r>
          </a:p>
          <a:p>
            <a:pPr algn="ctr"/>
            <a:r>
              <a:rPr lang="sv-SE" sz="1200" dirty="0"/>
              <a:t>Fredstida militärt värdlandsstöd</a:t>
            </a:r>
          </a:p>
          <a:p>
            <a:pPr algn="ctr"/>
            <a:r>
              <a:rPr lang="sv-SE" sz="1200" dirty="0"/>
              <a:t>Störningar i betalsystem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Det pågående arbete</a:t>
            </a:r>
          </a:p>
          <a:p>
            <a:pPr algn="ctr"/>
            <a:r>
              <a:rPr lang="sv-SE" sz="1200" dirty="0"/>
              <a:t>Storskalig störning i vattenförsörjningen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A51FD-0B35-48E0-BCBF-0FD9D8A7DE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21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a:lnSpc>
                <a:spcPts val="1400"/>
              </a:lnSpc>
              <a:spcAft>
                <a:spcPts val="80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Ett annat verktyg för effektiv hantering av komplexa störningar i länet utöver de samverkanskonferenser på telefon eller Skype är att etablera en gemensam samverkanstab</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400"/>
              </a:lnSpc>
              <a:spcAft>
                <a:spcPts val="800"/>
              </a:spcAft>
            </a:pPr>
            <a:r>
              <a:rPr lang="sv-SE" sz="1200" i="1" dirty="0">
                <a:effectLst/>
                <a:latin typeface="Calibri" panose="020F0502020204030204" pitchFamily="34" charset="0"/>
                <a:ea typeface="Times New Roman" panose="02020603050405020304" pitchFamily="18" charset="0"/>
                <a:cs typeface="Calibri" panose="020F0502020204030204" pitchFamily="34" charset="0"/>
              </a:rPr>
              <a:t>När (</a:t>
            </a:r>
            <a:r>
              <a:rPr lang="sv-SE" sz="1200" dirty="0">
                <a:effectLst/>
                <a:latin typeface="Calibri" panose="020F0502020204030204" pitchFamily="34" charset="0"/>
                <a:ea typeface="Times New Roman" panose="02020603050405020304" pitchFamily="18" charset="0"/>
                <a:cs typeface="Calibri" panose="020F0502020204030204" pitchFamily="34" charset="0"/>
              </a:rPr>
              <a:t>det kan vara aktuellt vid lite olika tillfällen)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ts val="1400"/>
              </a:lnSpc>
              <a:spcAft>
                <a:spcPts val="800"/>
              </a:spcAft>
              <a:buFont typeface="Symbol" panose="05050102010706020507" pitchFamily="18" charset="2"/>
              <a:buChar char=""/>
              <a:tabLst>
                <a:tab pos="457200" algn="l"/>
              </a:tabLst>
            </a:pPr>
            <a:r>
              <a:rPr lang="sv-SE" sz="1200" dirty="0">
                <a:effectLst/>
                <a:latin typeface="Calibri" panose="020F0502020204030204" pitchFamily="34" charset="0"/>
                <a:ea typeface="Times New Roman" panose="02020603050405020304" pitchFamily="18" charset="0"/>
                <a:cs typeface="Calibri" panose="020F0502020204030204" pitchFamily="34" charset="0"/>
              </a:rPr>
              <a:t>vid hastigt uppkomna händelser när vi har anledning att tro att det krävs omfattande samordning - (tex. vädersituationer, trafikstörningar, omfattande olyckor, attentat)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ts val="1400"/>
              </a:lnSpc>
              <a:spcAft>
                <a:spcPts val="800"/>
              </a:spcAft>
              <a:buFont typeface="Symbol" panose="05050102010706020507" pitchFamily="18" charset="2"/>
              <a:buChar char=""/>
              <a:tabLst>
                <a:tab pos="457200" algn="l"/>
              </a:tabLst>
            </a:pPr>
            <a:r>
              <a:rPr lang="sv-SE" sz="1200" dirty="0">
                <a:effectLst/>
                <a:latin typeface="Calibri" panose="020F0502020204030204" pitchFamily="34" charset="0"/>
                <a:ea typeface="Times New Roman" panose="02020603050405020304" pitchFamily="18" charset="0"/>
                <a:cs typeface="Calibri" panose="020F0502020204030204" pitchFamily="34" charset="0"/>
              </a:rPr>
              <a:t>Vid kända händelser med hög sannolikhet för behov av aktörsgemensam hantering (t ex statsbesök, stora evenemang)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ts val="1400"/>
              </a:lnSpc>
              <a:spcAft>
                <a:spcPts val="800"/>
              </a:spcAft>
              <a:buFont typeface="Symbol" panose="05050102010706020507" pitchFamily="18" charset="2"/>
              <a:buChar char=""/>
              <a:tabLst>
                <a:tab pos="457200" algn="l"/>
              </a:tabLst>
            </a:pPr>
            <a:r>
              <a:rPr lang="sv-SE" sz="1200" dirty="0">
                <a:effectLst/>
                <a:latin typeface="Calibri" panose="020F0502020204030204" pitchFamily="34" charset="0"/>
                <a:ea typeface="Times New Roman" panose="02020603050405020304" pitchFamily="18" charset="0"/>
                <a:cs typeface="Calibri" panose="020F0502020204030204" pitchFamily="34" charset="0"/>
              </a:rPr>
              <a:t>När vi inte kan nå varandra, t ex kommunikationsbortfall</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ts val="1400"/>
              </a:lnSpc>
              <a:spcAft>
                <a:spcPts val="800"/>
              </a:spcAft>
              <a:buFont typeface="Symbol" panose="05050102010706020507" pitchFamily="18" charset="2"/>
              <a:buChar char=""/>
              <a:tabLst>
                <a:tab pos="457200" algn="l"/>
              </a:tabLst>
            </a:pPr>
            <a:r>
              <a:rPr lang="sv-SE" sz="1200" dirty="0">
                <a:effectLst/>
                <a:latin typeface="Calibri" panose="020F0502020204030204" pitchFamily="34" charset="0"/>
                <a:ea typeface="Times New Roman" panose="02020603050405020304" pitchFamily="18" charset="0"/>
                <a:cs typeface="Calibri" panose="020F0502020204030204" pitchFamily="34" charset="0"/>
              </a:rPr>
              <a:t>I oklara situationer när vi inte vet vad som händer och vi behöver sitta tillsammans och analysera.</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400"/>
              </a:lnSpc>
              <a:spcAft>
                <a:spcPts val="80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400"/>
              </a:lnSpc>
              <a:spcAft>
                <a:spcPts val="800"/>
              </a:spcAft>
            </a:pPr>
            <a:r>
              <a:rPr lang="sv-SE" sz="1200" i="1" dirty="0">
                <a:effectLst/>
                <a:latin typeface="Calibri" panose="020F0502020204030204" pitchFamily="34" charset="0"/>
                <a:ea typeface="Times New Roman" panose="02020603050405020304" pitchFamily="18" charset="0"/>
                <a:cs typeface="Calibri" panose="020F0502020204030204" pitchFamily="34" charset="0"/>
              </a:rPr>
              <a:t>Uppdrag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400"/>
              </a:lnSpc>
              <a:spcAft>
                <a:spcPts val="80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Uppdraget för staben är inte en traditionell stab - det handlar om att samla ett antal berörda resurser som förstår sin egen organisations uppdrag och behov och kan bidra till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helhets-bedömningen</a:t>
            </a:r>
            <a:r>
              <a:rPr lang="sv-SE" sz="1200" dirty="0">
                <a:effectLst/>
                <a:latin typeface="Calibri" panose="020F0502020204030204" pitchFamily="34" charset="0"/>
                <a:ea typeface="Times New Roman" panose="02020603050405020304" pitchFamily="18" charset="0"/>
                <a:cs typeface="Calibri" panose="020F0502020204030204" pitchFamily="34" charset="0"/>
              </a:rPr>
              <a:t>. Till samverkansstaben knyts också en stabschef i form av RSIB, RKK och en lägesbildfunktion som länsstyrelsen svarar för.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400"/>
              </a:lnSpc>
              <a:spcAft>
                <a:spcPts val="80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Uppdraget för de aktörer som deltar</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ts val="1400"/>
              </a:lnSpc>
              <a:spcAft>
                <a:spcPts val="800"/>
              </a:spcAft>
              <a:buFont typeface="Arial" panose="020B0604020202020204" pitchFamily="34" charset="0"/>
              <a:buChar char="•"/>
              <a:tabLst>
                <a:tab pos="457200" algn="l"/>
              </a:tabLst>
            </a:pPr>
            <a:r>
              <a:rPr lang="sv-SE" sz="1200" dirty="0">
                <a:effectLst/>
                <a:latin typeface="Calibri" panose="020F0502020204030204" pitchFamily="34" charset="0"/>
                <a:ea typeface="Times New Roman" panose="02020603050405020304" pitchFamily="18" charset="0"/>
                <a:cs typeface="Calibri" panose="020F0502020204030204" pitchFamily="34" charset="0"/>
              </a:rPr>
              <a:t>Bidra med organisatoriskt perspektiv och kompetens för en samlad bedömning av situationen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ts val="1400"/>
              </a:lnSpc>
              <a:spcAft>
                <a:spcPts val="800"/>
              </a:spcAft>
              <a:buFont typeface="Arial" panose="020B0604020202020204" pitchFamily="34" charset="0"/>
              <a:buChar char="•"/>
              <a:tabLst>
                <a:tab pos="457200" algn="l"/>
              </a:tabLst>
            </a:pPr>
            <a:r>
              <a:rPr lang="sv-SE" sz="1200" dirty="0">
                <a:effectLst/>
                <a:latin typeface="Calibri" panose="020F0502020204030204" pitchFamily="34" charset="0"/>
                <a:ea typeface="Times New Roman" panose="02020603050405020304" pitchFamily="18" charset="0"/>
                <a:cs typeface="Calibri" panose="020F0502020204030204" pitchFamily="34" charset="0"/>
              </a:rPr>
              <a:t>Företräda och utgöra länk till egen organisation/stab</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ts val="1400"/>
              </a:lnSpc>
              <a:spcAft>
                <a:spcPts val="800"/>
              </a:spcAft>
              <a:buFont typeface="Arial" panose="020B0604020202020204" pitchFamily="34" charset="0"/>
              <a:buChar char="•"/>
              <a:tabLst>
                <a:tab pos="457200" algn="l"/>
              </a:tabLst>
            </a:pPr>
            <a:r>
              <a:rPr lang="sv-SE" sz="1200" dirty="0">
                <a:effectLst/>
                <a:latin typeface="Calibri" panose="020F0502020204030204" pitchFamily="34" charset="0"/>
                <a:ea typeface="Times New Roman" panose="02020603050405020304" pitchFamily="18" charset="0"/>
                <a:cs typeface="Calibri" panose="020F0502020204030204" pitchFamily="34" charset="0"/>
              </a:rPr>
              <a:t>Tolka samhällets behov kopplat till egen organisations uppdrag och roll</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sv-SE" sz="1200" dirty="0"/>
          </a:p>
        </p:txBody>
      </p:sp>
      <p:sp>
        <p:nvSpPr>
          <p:cNvPr id="4" name="Platshållare för bildnummer 3"/>
          <p:cNvSpPr>
            <a:spLocks noGrp="1"/>
          </p:cNvSpPr>
          <p:nvPr>
            <p:ph type="sldNum" sz="quarter" idx="5"/>
          </p:nvPr>
        </p:nvSpPr>
        <p:spPr/>
        <p:txBody>
          <a:bodyPr/>
          <a:lstStyle/>
          <a:p>
            <a:fld id="{2B14BD5F-ADD3-4B29-B189-02BDC9C48227}" type="slidenum">
              <a:rPr lang="sv-SE" smtClean="0"/>
              <a:t>9</a:t>
            </a:fld>
            <a:endParaRPr lang="sv-SE"/>
          </a:p>
        </p:txBody>
      </p:sp>
    </p:spTree>
    <p:extLst>
      <p:ext uri="{BB962C8B-B14F-4D97-AF65-F5344CB8AC3E}">
        <p14:creationId xmlns:p14="http://schemas.microsoft.com/office/powerpoint/2010/main" val="34968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9A4C63-96AF-B96E-4901-72260968075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2B6C44A-4E46-BF0C-0B06-BEFA371AB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A5E6302-0438-9563-8CE5-9317D5FDCA05}"/>
              </a:ext>
            </a:extLst>
          </p:cNvPr>
          <p:cNvSpPr>
            <a:spLocks noGrp="1"/>
          </p:cNvSpPr>
          <p:nvPr>
            <p:ph type="dt" sz="half" idx="10"/>
          </p:nvPr>
        </p:nvSpPr>
        <p:spPr/>
        <p:txBody>
          <a:bodyPr/>
          <a:lstStyle/>
          <a:p>
            <a:fld id="{1A28B411-0D2D-4C59-B3FB-E7403BF0CABA}" type="datetimeFigureOut">
              <a:rPr lang="sv-SE" smtClean="0"/>
              <a:t>2024-05-06</a:t>
            </a:fld>
            <a:endParaRPr lang="sv-SE"/>
          </a:p>
        </p:txBody>
      </p:sp>
      <p:sp>
        <p:nvSpPr>
          <p:cNvPr id="5" name="Platshållare för sidfot 4">
            <a:extLst>
              <a:ext uri="{FF2B5EF4-FFF2-40B4-BE49-F238E27FC236}">
                <a16:creationId xmlns:a16="http://schemas.microsoft.com/office/drawing/2014/main" id="{51A94126-FBEC-875A-AFC1-414564DF65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63755C1-24D1-8F9A-3C92-7F275C61B3C3}"/>
              </a:ext>
            </a:extLst>
          </p:cNvPr>
          <p:cNvSpPr>
            <a:spLocks noGrp="1"/>
          </p:cNvSpPr>
          <p:nvPr>
            <p:ph type="sldNum" sz="quarter" idx="12"/>
          </p:nvPr>
        </p:nvSpPr>
        <p:spPr/>
        <p:txBody>
          <a:bodyPr/>
          <a:lstStyle/>
          <a:p>
            <a:fld id="{53A51A82-08B2-4EA4-8CA7-EE42E356D95E}" type="slidenum">
              <a:rPr lang="sv-SE" smtClean="0"/>
              <a:t>‹#›</a:t>
            </a:fld>
            <a:endParaRPr lang="sv-SE"/>
          </a:p>
        </p:txBody>
      </p:sp>
    </p:spTree>
    <p:extLst>
      <p:ext uri="{BB962C8B-B14F-4D97-AF65-F5344CB8AC3E}">
        <p14:creationId xmlns:p14="http://schemas.microsoft.com/office/powerpoint/2010/main" val="83585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37857C-F166-F173-D58A-7AB6CF474B6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2711F8B-4309-60E2-0482-C489EAB9EF0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274E033-6C67-2BBD-5EEC-0C5A90206E3C}"/>
              </a:ext>
            </a:extLst>
          </p:cNvPr>
          <p:cNvSpPr>
            <a:spLocks noGrp="1"/>
          </p:cNvSpPr>
          <p:nvPr>
            <p:ph type="dt" sz="half" idx="10"/>
          </p:nvPr>
        </p:nvSpPr>
        <p:spPr/>
        <p:txBody>
          <a:bodyPr/>
          <a:lstStyle/>
          <a:p>
            <a:fld id="{1A28B411-0D2D-4C59-B3FB-E7403BF0CABA}" type="datetimeFigureOut">
              <a:rPr lang="sv-SE" smtClean="0"/>
              <a:t>2024-05-06</a:t>
            </a:fld>
            <a:endParaRPr lang="sv-SE"/>
          </a:p>
        </p:txBody>
      </p:sp>
      <p:sp>
        <p:nvSpPr>
          <p:cNvPr id="5" name="Platshållare för sidfot 4">
            <a:extLst>
              <a:ext uri="{FF2B5EF4-FFF2-40B4-BE49-F238E27FC236}">
                <a16:creationId xmlns:a16="http://schemas.microsoft.com/office/drawing/2014/main" id="{3CA8C131-50E6-2094-A5FD-4D81FA02916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7BF6E7E-7C2A-443D-C8CA-8C223AE0021E}"/>
              </a:ext>
            </a:extLst>
          </p:cNvPr>
          <p:cNvSpPr>
            <a:spLocks noGrp="1"/>
          </p:cNvSpPr>
          <p:nvPr>
            <p:ph type="sldNum" sz="quarter" idx="12"/>
          </p:nvPr>
        </p:nvSpPr>
        <p:spPr/>
        <p:txBody>
          <a:bodyPr/>
          <a:lstStyle/>
          <a:p>
            <a:fld id="{53A51A82-08B2-4EA4-8CA7-EE42E356D95E}" type="slidenum">
              <a:rPr lang="sv-SE" smtClean="0"/>
              <a:t>‹#›</a:t>
            </a:fld>
            <a:endParaRPr lang="sv-SE"/>
          </a:p>
        </p:txBody>
      </p:sp>
    </p:spTree>
    <p:extLst>
      <p:ext uri="{BB962C8B-B14F-4D97-AF65-F5344CB8AC3E}">
        <p14:creationId xmlns:p14="http://schemas.microsoft.com/office/powerpoint/2010/main" val="94884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90C9C22-BED0-8523-8AED-0A57564A9FA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7E8A961-5B62-B1E8-C7DB-28CF5376E8A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977FBC-958A-13B6-1710-855A352FFB34}"/>
              </a:ext>
            </a:extLst>
          </p:cNvPr>
          <p:cNvSpPr>
            <a:spLocks noGrp="1"/>
          </p:cNvSpPr>
          <p:nvPr>
            <p:ph type="dt" sz="half" idx="10"/>
          </p:nvPr>
        </p:nvSpPr>
        <p:spPr/>
        <p:txBody>
          <a:bodyPr/>
          <a:lstStyle/>
          <a:p>
            <a:fld id="{1A28B411-0D2D-4C59-B3FB-E7403BF0CABA}" type="datetimeFigureOut">
              <a:rPr lang="sv-SE" smtClean="0"/>
              <a:t>2024-05-06</a:t>
            </a:fld>
            <a:endParaRPr lang="sv-SE"/>
          </a:p>
        </p:txBody>
      </p:sp>
      <p:sp>
        <p:nvSpPr>
          <p:cNvPr id="5" name="Platshållare för sidfot 4">
            <a:extLst>
              <a:ext uri="{FF2B5EF4-FFF2-40B4-BE49-F238E27FC236}">
                <a16:creationId xmlns:a16="http://schemas.microsoft.com/office/drawing/2014/main" id="{55AF8367-42E7-B5EF-1E3F-84446E4698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478C45B-7EBC-5E6D-4FFC-574339FFFA8C}"/>
              </a:ext>
            </a:extLst>
          </p:cNvPr>
          <p:cNvSpPr>
            <a:spLocks noGrp="1"/>
          </p:cNvSpPr>
          <p:nvPr>
            <p:ph type="sldNum" sz="quarter" idx="12"/>
          </p:nvPr>
        </p:nvSpPr>
        <p:spPr/>
        <p:txBody>
          <a:bodyPr/>
          <a:lstStyle/>
          <a:p>
            <a:fld id="{53A51A82-08B2-4EA4-8CA7-EE42E356D95E}" type="slidenum">
              <a:rPr lang="sv-SE" smtClean="0"/>
              <a:t>‹#›</a:t>
            </a:fld>
            <a:endParaRPr lang="sv-SE"/>
          </a:p>
        </p:txBody>
      </p:sp>
    </p:spTree>
    <p:extLst>
      <p:ext uri="{BB962C8B-B14F-4D97-AF65-F5344CB8AC3E}">
        <p14:creationId xmlns:p14="http://schemas.microsoft.com/office/powerpoint/2010/main" val="12702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60BC2A-DE46-4BFA-9FA4-DE79F68DFBB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83324BD-A521-4100-B390-7B4CBB123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5381DCC-2C06-4C06-A762-574ABD533300}"/>
              </a:ext>
            </a:extLst>
          </p:cNvPr>
          <p:cNvSpPr>
            <a:spLocks noGrp="1"/>
          </p:cNvSpPr>
          <p:nvPr>
            <p:ph type="dt" sz="half" idx="10"/>
          </p:nvPr>
        </p:nvSpPr>
        <p:spPr/>
        <p:txBody>
          <a:bodyPr/>
          <a:lstStyle/>
          <a:p>
            <a:fld id="{073B2154-8032-4FC9-898F-2A226A858CE6}" type="datetimeFigureOut">
              <a:rPr lang="sv-SE" smtClean="0"/>
              <a:t>2024-05-06</a:t>
            </a:fld>
            <a:endParaRPr lang="sv-SE"/>
          </a:p>
        </p:txBody>
      </p:sp>
      <p:sp>
        <p:nvSpPr>
          <p:cNvPr id="5" name="Platshållare för sidfot 4">
            <a:extLst>
              <a:ext uri="{FF2B5EF4-FFF2-40B4-BE49-F238E27FC236}">
                <a16:creationId xmlns:a16="http://schemas.microsoft.com/office/drawing/2014/main" id="{4B9D2445-FB20-4707-903F-1804CACD9F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900CB0E-3F42-439D-8BDB-F1CE9ED6236C}"/>
              </a:ext>
            </a:extLst>
          </p:cNvPr>
          <p:cNvSpPr>
            <a:spLocks noGrp="1"/>
          </p:cNvSpPr>
          <p:nvPr>
            <p:ph type="sldNum" sz="quarter" idx="12"/>
          </p:nvPr>
        </p:nvSpPr>
        <p:spPr/>
        <p:txBody>
          <a:bodyPr/>
          <a:lstStyle/>
          <a:p>
            <a:fld id="{6E01F4EE-7CED-49A2-82E3-801BE2C45581}" type="slidenum">
              <a:rPr lang="sv-SE" smtClean="0"/>
              <a:t>‹#›</a:t>
            </a:fld>
            <a:endParaRPr lang="sv-SE"/>
          </a:p>
        </p:txBody>
      </p:sp>
    </p:spTree>
    <p:extLst>
      <p:ext uri="{BB962C8B-B14F-4D97-AF65-F5344CB8AC3E}">
        <p14:creationId xmlns:p14="http://schemas.microsoft.com/office/powerpoint/2010/main" val="2763956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3D5BB6-33CD-470A-B28D-2809598B95B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F0D017-CBE4-48CA-9062-64FB7A13B7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8F706D9-8B8A-47BD-BF23-ACA255C8F6C7}"/>
              </a:ext>
            </a:extLst>
          </p:cNvPr>
          <p:cNvSpPr>
            <a:spLocks noGrp="1"/>
          </p:cNvSpPr>
          <p:nvPr>
            <p:ph type="dt" sz="half" idx="10"/>
          </p:nvPr>
        </p:nvSpPr>
        <p:spPr/>
        <p:txBody>
          <a:bodyPr/>
          <a:lstStyle/>
          <a:p>
            <a:fld id="{073B2154-8032-4FC9-898F-2A226A858CE6}" type="datetimeFigureOut">
              <a:rPr lang="sv-SE" smtClean="0"/>
              <a:t>2024-05-06</a:t>
            </a:fld>
            <a:endParaRPr lang="sv-SE"/>
          </a:p>
        </p:txBody>
      </p:sp>
      <p:sp>
        <p:nvSpPr>
          <p:cNvPr id="5" name="Platshållare för sidfot 4">
            <a:extLst>
              <a:ext uri="{FF2B5EF4-FFF2-40B4-BE49-F238E27FC236}">
                <a16:creationId xmlns:a16="http://schemas.microsoft.com/office/drawing/2014/main" id="{D1DEC853-A505-47C4-8AC6-EA2B45E31E8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517965-3BAC-46F5-96C2-4B1D7BE1ECC6}"/>
              </a:ext>
            </a:extLst>
          </p:cNvPr>
          <p:cNvSpPr>
            <a:spLocks noGrp="1"/>
          </p:cNvSpPr>
          <p:nvPr>
            <p:ph type="sldNum" sz="quarter" idx="12"/>
          </p:nvPr>
        </p:nvSpPr>
        <p:spPr/>
        <p:txBody>
          <a:bodyPr/>
          <a:lstStyle/>
          <a:p>
            <a:fld id="{6E01F4EE-7CED-49A2-82E3-801BE2C45581}" type="slidenum">
              <a:rPr lang="sv-SE" smtClean="0"/>
              <a:t>‹#›</a:t>
            </a:fld>
            <a:endParaRPr lang="sv-SE"/>
          </a:p>
        </p:txBody>
      </p:sp>
    </p:spTree>
    <p:extLst>
      <p:ext uri="{BB962C8B-B14F-4D97-AF65-F5344CB8AC3E}">
        <p14:creationId xmlns:p14="http://schemas.microsoft.com/office/powerpoint/2010/main" val="4101230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3CD2D-9540-42D3-8D7E-595DF74D811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3C8D136-7AAF-42AB-AE03-A72EC4E1B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ABAB846-A9F1-4F8F-921C-355E1D243845}"/>
              </a:ext>
            </a:extLst>
          </p:cNvPr>
          <p:cNvSpPr>
            <a:spLocks noGrp="1"/>
          </p:cNvSpPr>
          <p:nvPr>
            <p:ph type="dt" sz="half" idx="10"/>
          </p:nvPr>
        </p:nvSpPr>
        <p:spPr/>
        <p:txBody>
          <a:bodyPr/>
          <a:lstStyle/>
          <a:p>
            <a:fld id="{073B2154-8032-4FC9-898F-2A226A858CE6}" type="datetimeFigureOut">
              <a:rPr lang="sv-SE" smtClean="0"/>
              <a:t>2024-05-06</a:t>
            </a:fld>
            <a:endParaRPr lang="sv-SE"/>
          </a:p>
        </p:txBody>
      </p:sp>
      <p:sp>
        <p:nvSpPr>
          <p:cNvPr id="5" name="Platshållare för sidfot 4">
            <a:extLst>
              <a:ext uri="{FF2B5EF4-FFF2-40B4-BE49-F238E27FC236}">
                <a16:creationId xmlns:a16="http://schemas.microsoft.com/office/drawing/2014/main" id="{4EFB5953-B252-4867-8696-EB97FE358C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3FCE2EF-B5EB-49C7-9E26-19B19E7E62D5}"/>
              </a:ext>
            </a:extLst>
          </p:cNvPr>
          <p:cNvSpPr>
            <a:spLocks noGrp="1"/>
          </p:cNvSpPr>
          <p:nvPr>
            <p:ph type="sldNum" sz="quarter" idx="12"/>
          </p:nvPr>
        </p:nvSpPr>
        <p:spPr/>
        <p:txBody>
          <a:bodyPr/>
          <a:lstStyle/>
          <a:p>
            <a:fld id="{6E01F4EE-7CED-49A2-82E3-801BE2C45581}" type="slidenum">
              <a:rPr lang="sv-SE" smtClean="0"/>
              <a:t>‹#›</a:t>
            </a:fld>
            <a:endParaRPr lang="sv-SE"/>
          </a:p>
        </p:txBody>
      </p:sp>
    </p:spTree>
    <p:extLst>
      <p:ext uri="{BB962C8B-B14F-4D97-AF65-F5344CB8AC3E}">
        <p14:creationId xmlns:p14="http://schemas.microsoft.com/office/powerpoint/2010/main" val="1278424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5F67C5-5E4E-4401-80E9-8C6B099BEAD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2563397-E4B0-4B29-9628-EB745C0835F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2E3DC2C-4FFD-414A-873F-625D4B453DA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6AB0507-5B3C-4F7B-A26A-DD7B42A72E24}"/>
              </a:ext>
            </a:extLst>
          </p:cNvPr>
          <p:cNvSpPr>
            <a:spLocks noGrp="1"/>
          </p:cNvSpPr>
          <p:nvPr>
            <p:ph type="dt" sz="half" idx="10"/>
          </p:nvPr>
        </p:nvSpPr>
        <p:spPr/>
        <p:txBody>
          <a:bodyPr/>
          <a:lstStyle/>
          <a:p>
            <a:fld id="{073B2154-8032-4FC9-898F-2A226A858CE6}" type="datetimeFigureOut">
              <a:rPr lang="sv-SE" smtClean="0"/>
              <a:t>2024-05-06</a:t>
            </a:fld>
            <a:endParaRPr lang="sv-SE"/>
          </a:p>
        </p:txBody>
      </p:sp>
      <p:sp>
        <p:nvSpPr>
          <p:cNvPr id="6" name="Platshållare för sidfot 5">
            <a:extLst>
              <a:ext uri="{FF2B5EF4-FFF2-40B4-BE49-F238E27FC236}">
                <a16:creationId xmlns:a16="http://schemas.microsoft.com/office/drawing/2014/main" id="{BFED1F0B-E534-44EF-8761-6E5B0EE7EB6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4B2E2BD-4943-4AC5-9D04-444843147BCC}"/>
              </a:ext>
            </a:extLst>
          </p:cNvPr>
          <p:cNvSpPr>
            <a:spLocks noGrp="1"/>
          </p:cNvSpPr>
          <p:nvPr>
            <p:ph type="sldNum" sz="quarter" idx="12"/>
          </p:nvPr>
        </p:nvSpPr>
        <p:spPr/>
        <p:txBody>
          <a:bodyPr/>
          <a:lstStyle/>
          <a:p>
            <a:fld id="{6E01F4EE-7CED-49A2-82E3-801BE2C45581}" type="slidenum">
              <a:rPr lang="sv-SE" smtClean="0"/>
              <a:t>‹#›</a:t>
            </a:fld>
            <a:endParaRPr lang="sv-SE"/>
          </a:p>
        </p:txBody>
      </p:sp>
    </p:spTree>
    <p:extLst>
      <p:ext uri="{BB962C8B-B14F-4D97-AF65-F5344CB8AC3E}">
        <p14:creationId xmlns:p14="http://schemas.microsoft.com/office/powerpoint/2010/main" val="3106755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E1FC5D-6F31-4CC6-A4C8-9B9D02B1A5A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0DAE0B6-97A1-406C-910B-6C5CD04A9A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C25B6FE-5F60-4F68-B656-9A14795A7CB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ECFCB49-AECE-4F38-9412-F9E6252361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02E68EB-2E8A-478C-8E60-A259B2C41B6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B28766-8AB0-409C-AFDD-F7F2F98085D5}"/>
              </a:ext>
            </a:extLst>
          </p:cNvPr>
          <p:cNvSpPr>
            <a:spLocks noGrp="1"/>
          </p:cNvSpPr>
          <p:nvPr>
            <p:ph type="dt" sz="half" idx="10"/>
          </p:nvPr>
        </p:nvSpPr>
        <p:spPr/>
        <p:txBody>
          <a:bodyPr/>
          <a:lstStyle/>
          <a:p>
            <a:fld id="{073B2154-8032-4FC9-898F-2A226A858CE6}" type="datetimeFigureOut">
              <a:rPr lang="sv-SE" smtClean="0"/>
              <a:t>2024-05-06</a:t>
            </a:fld>
            <a:endParaRPr lang="sv-SE"/>
          </a:p>
        </p:txBody>
      </p:sp>
      <p:sp>
        <p:nvSpPr>
          <p:cNvPr id="8" name="Platshållare för sidfot 7">
            <a:extLst>
              <a:ext uri="{FF2B5EF4-FFF2-40B4-BE49-F238E27FC236}">
                <a16:creationId xmlns:a16="http://schemas.microsoft.com/office/drawing/2014/main" id="{87E0F545-78E5-4693-B6B6-8A5BAF73ABD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F7F9467-27FE-4D37-8EFD-A04BC788B6AA}"/>
              </a:ext>
            </a:extLst>
          </p:cNvPr>
          <p:cNvSpPr>
            <a:spLocks noGrp="1"/>
          </p:cNvSpPr>
          <p:nvPr>
            <p:ph type="sldNum" sz="quarter" idx="12"/>
          </p:nvPr>
        </p:nvSpPr>
        <p:spPr/>
        <p:txBody>
          <a:bodyPr/>
          <a:lstStyle/>
          <a:p>
            <a:fld id="{6E01F4EE-7CED-49A2-82E3-801BE2C45581}" type="slidenum">
              <a:rPr lang="sv-SE" smtClean="0"/>
              <a:t>‹#›</a:t>
            </a:fld>
            <a:endParaRPr lang="sv-SE"/>
          </a:p>
        </p:txBody>
      </p:sp>
    </p:spTree>
    <p:extLst>
      <p:ext uri="{BB962C8B-B14F-4D97-AF65-F5344CB8AC3E}">
        <p14:creationId xmlns:p14="http://schemas.microsoft.com/office/powerpoint/2010/main" val="787792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2A55FC-E323-486E-86E6-5ECC26A4A82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6A402F0-B52B-47EB-9E3F-E82184D8BAD8}"/>
              </a:ext>
            </a:extLst>
          </p:cNvPr>
          <p:cNvSpPr>
            <a:spLocks noGrp="1"/>
          </p:cNvSpPr>
          <p:nvPr>
            <p:ph type="dt" sz="half" idx="10"/>
          </p:nvPr>
        </p:nvSpPr>
        <p:spPr/>
        <p:txBody>
          <a:bodyPr/>
          <a:lstStyle/>
          <a:p>
            <a:fld id="{073B2154-8032-4FC9-898F-2A226A858CE6}" type="datetimeFigureOut">
              <a:rPr lang="sv-SE" smtClean="0"/>
              <a:t>2024-05-06</a:t>
            </a:fld>
            <a:endParaRPr lang="sv-SE"/>
          </a:p>
        </p:txBody>
      </p:sp>
      <p:sp>
        <p:nvSpPr>
          <p:cNvPr id="4" name="Platshållare för sidfot 3">
            <a:extLst>
              <a:ext uri="{FF2B5EF4-FFF2-40B4-BE49-F238E27FC236}">
                <a16:creationId xmlns:a16="http://schemas.microsoft.com/office/drawing/2014/main" id="{DE48423E-CDF1-4427-9393-A8E1E617605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A3535C3-8170-42F7-8B33-710A73F02CF0}"/>
              </a:ext>
            </a:extLst>
          </p:cNvPr>
          <p:cNvSpPr>
            <a:spLocks noGrp="1"/>
          </p:cNvSpPr>
          <p:nvPr>
            <p:ph type="sldNum" sz="quarter" idx="12"/>
          </p:nvPr>
        </p:nvSpPr>
        <p:spPr/>
        <p:txBody>
          <a:bodyPr/>
          <a:lstStyle/>
          <a:p>
            <a:fld id="{6E01F4EE-7CED-49A2-82E3-801BE2C45581}" type="slidenum">
              <a:rPr lang="sv-SE" smtClean="0"/>
              <a:t>‹#›</a:t>
            </a:fld>
            <a:endParaRPr lang="sv-SE"/>
          </a:p>
        </p:txBody>
      </p:sp>
    </p:spTree>
    <p:extLst>
      <p:ext uri="{BB962C8B-B14F-4D97-AF65-F5344CB8AC3E}">
        <p14:creationId xmlns:p14="http://schemas.microsoft.com/office/powerpoint/2010/main" val="538101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C61CD0E-D4EB-4D68-B280-20C1FD3EFD39}"/>
              </a:ext>
            </a:extLst>
          </p:cNvPr>
          <p:cNvSpPr>
            <a:spLocks noGrp="1"/>
          </p:cNvSpPr>
          <p:nvPr>
            <p:ph type="dt" sz="half" idx="10"/>
          </p:nvPr>
        </p:nvSpPr>
        <p:spPr/>
        <p:txBody>
          <a:bodyPr/>
          <a:lstStyle/>
          <a:p>
            <a:fld id="{073B2154-8032-4FC9-898F-2A226A858CE6}" type="datetimeFigureOut">
              <a:rPr lang="sv-SE" smtClean="0"/>
              <a:t>2024-05-06</a:t>
            </a:fld>
            <a:endParaRPr lang="sv-SE"/>
          </a:p>
        </p:txBody>
      </p:sp>
      <p:sp>
        <p:nvSpPr>
          <p:cNvPr id="3" name="Platshållare för sidfot 2">
            <a:extLst>
              <a:ext uri="{FF2B5EF4-FFF2-40B4-BE49-F238E27FC236}">
                <a16:creationId xmlns:a16="http://schemas.microsoft.com/office/drawing/2014/main" id="{174D2D45-4D69-408D-B07C-C6E8C7B46FA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66525A8-13A3-484E-990F-06DE2260BA97}"/>
              </a:ext>
            </a:extLst>
          </p:cNvPr>
          <p:cNvSpPr>
            <a:spLocks noGrp="1"/>
          </p:cNvSpPr>
          <p:nvPr>
            <p:ph type="sldNum" sz="quarter" idx="12"/>
          </p:nvPr>
        </p:nvSpPr>
        <p:spPr/>
        <p:txBody>
          <a:bodyPr/>
          <a:lstStyle/>
          <a:p>
            <a:fld id="{6E01F4EE-7CED-49A2-82E3-801BE2C45581}" type="slidenum">
              <a:rPr lang="sv-SE" smtClean="0"/>
              <a:t>‹#›</a:t>
            </a:fld>
            <a:endParaRPr lang="sv-SE"/>
          </a:p>
        </p:txBody>
      </p:sp>
    </p:spTree>
    <p:extLst>
      <p:ext uri="{BB962C8B-B14F-4D97-AF65-F5344CB8AC3E}">
        <p14:creationId xmlns:p14="http://schemas.microsoft.com/office/powerpoint/2010/main" val="1902982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AA0127-8ED9-4663-8972-66F637303CB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EBBBA4A-40D0-4847-828B-10F002BAF2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E91CD99-099D-4E02-AA67-29B0CFD44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C05823E-C538-46D0-A66B-8B996D8E76B0}"/>
              </a:ext>
            </a:extLst>
          </p:cNvPr>
          <p:cNvSpPr>
            <a:spLocks noGrp="1"/>
          </p:cNvSpPr>
          <p:nvPr>
            <p:ph type="dt" sz="half" idx="10"/>
          </p:nvPr>
        </p:nvSpPr>
        <p:spPr/>
        <p:txBody>
          <a:bodyPr/>
          <a:lstStyle/>
          <a:p>
            <a:fld id="{073B2154-8032-4FC9-898F-2A226A858CE6}" type="datetimeFigureOut">
              <a:rPr lang="sv-SE" smtClean="0"/>
              <a:t>2024-05-06</a:t>
            </a:fld>
            <a:endParaRPr lang="sv-SE"/>
          </a:p>
        </p:txBody>
      </p:sp>
      <p:sp>
        <p:nvSpPr>
          <p:cNvPr id="6" name="Platshållare för sidfot 5">
            <a:extLst>
              <a:ext uri="{FF2B5EF4-FFF2-40B4-BE49-F238E27FC236}">
                <a16:creationId xmlns:a16="http://schemas.microsoft.com/office/drawing/2014/main" id="{D7DDB624-98AA-4CA3-86CF-149B1D1663E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55229BA-DE5E-4454-9AD6-3F01053A1BBD}"/>
              </a:ext>
            </a:extLst>
          </p:cNvPr>
          <p:cNvSpPr>
            <a:spLocks noGrp="1"/>
          </p:cNvSpPr>
          <p:nvPr>
            <p:ph type="sldNum" sz="quarter" idx="12"/>
          </p:nvPr>
        </p:nvSpPr>
        <p:spPr/>
        <p:txBody>
          <a:bodyPr/>
          <a:lstStyle/>
          <a:p>
            <a:fld id="{6E01F4EE-7CED-49A2-82E3-801BE2C45581}" type="slidenum">
              <a:rPr lang="sv-SE" smtClean="0"/>
              <a:t>‹#›</a:t>
            </a:fld>
            <a:endParaRPr lang="sv-SE"/>
          </a:p>
        </p:txBody>
      </p:sp>
    </p:spTree>
    <p:extLst>
      <p:ext uri="{BB962C8B-B14F-4D97-AF65-F5344CB8AC3E}">
        <p14:creationId xmlns:p14="http://schemas.microsoft.com/office/powerpoint/2010/main" val="224021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AAB663-0A73-50E1-FA20-BACCA393D9B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A6B872D-407A-9523-8CDA-D26D177BB25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29B4CBC-E811-491C-4A2E-280D6DD0A19B}"/>
              </a:ext>
            </a:extLst>
          </p:cNvPr>
          <p:cNvSpPr>
            <a:spLocks noGrp="1"/>
          </p:cNvSpPr>
          <p:nvPr>
            <p:ph type="dt" sz="half" idx="10"/>
          </p:nvPr>
        </p:nvSpPr>
        <p:spPr/>
        <p:txBody>
          <a:bodyPr/>
          <a:lstStyle/>
          <a:p>
            <a:fld id="{1A28B411-0D2D-4C59-B3FB-E7403BF0CABA}" type="datetimeFigureOut">
              <a:rPr lang="sv-SE" smtClean="0"/>
              <a:t>2024-05-06</a:t>
            </a:fld>
            <a:endParaRPr lang="sv-SE"/>
          </a:p>
        </p:txBody>
      </p:sp>
      <p:sp>
        <p:nvSpPr>
          <p:cNvPr id="5" name="Platshållare för sidfot 4">
            <a:extLst>
              <a:ext uri="{FF2B5EF4-FFF2-40B4-BE49-F238E27FC236}">
                <a16:creationId xmlns:a16="http://schemas.microsoft.com/office/drawing/2014/main" id="{D2BE2615-FE40-35F1-3D4C-66BCE333270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CDC9D2B-7537-6C09-9750-C9011039C21C}"/>
              </a:ext>
            </a:extLst>
          </p:cNvPr>
          <p:cNvSpPr>
            <a:spLocks noGrp="1"/>
          </p:cNvSpPr>
          <p:nvPr>
            <p:ph type="sldNum" sz="quarter" idx="12"/>
          </p:nvPr>
        </p:nvSpPr>
        <p:spPr/>
        <p:txBody>
          <a:bodyPr/>
          <a:lstStyle/>
          <a:p>
            <a:fld id="{53A51A82-08B2-4EA4-8CA7-EE42E356D95E}" type="slidenum">
              <a:rPr lang="sv-SE" smtClean="0"/>
              <a:t>‹#›</a:t>
            </a:fld>
            <a:endParaRPr lang="sv-SE"/>
          </a:p>
        </p:txBody>
      </p:sp>
    </p:spTree>
    <p:extLst>
      <p:ext uri="{BB962C8B-B14F-4D97-AF65-F5344CB8AC3E}">
        <p14:creationId xmlns:p14="http://schemas.microsoft.com/office/powerpoint/2010/main" val="333308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0491E5-9F44-402F-A0A4-AD523120579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5EADB37-452D-4546-ACA7-D5114A5BB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DB6E4DA2-E0C7-41DC-AB4E-0C7D6618D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14D69E2-FA99-49AE-9F43-1945DBD903B5}"/>
              </a:ext>
            </a:extLst>
          </p:cNvPr>
          <p:cNvSpPr>
            <a:spLocks noGrp="1"/>
          </p:cNvSpPr>
          <p:nvPr>
            <p:ph type="dt" sz="half" idx="10"/>
          </p:nvPr>
        </p:nvSpPr>
        <p:spPr/>
        <p:txBody>
          <a:bodyPr/>
          <a:lstStyle/>
          <a:p>
            <a:fld id="{073B2154-8032-4FC9-898F-2A226A858CE6}" type="datetimeFigureOut">
              <a:rPr lang="sv-SE" smtClean="0"/>
              <a:t>2024-05-06</a:t>
            </a:fld>
            <a:endParaRPr lang="sv-SE"/>
          </a:p>
        </p:txBody>
      </p:sp>
      <p:sp>
        <p:nvSpPr>
          <p:cNvPr id="6" name="Platshållare för sidfot 5">
            <a:extLst>
              <a:ext uri="{FF2B5EF4-FFF2-40B4-BE49-F238E27FC236}">
                <a16:creationId xmlns:a16="http://schemas.microsoft.com/office/drawing/2014/main" id="{A78138CB-77B0-4C82-A065-731D4E7CB7D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C09C5B6-DEE0-46B7-89A3-2EB3EDDA44E9}"/>
              </a:ext>
            </a:extLst>
          </p:cNvPr>
          <p:cNvSpPr>
            <a:spLocks noGrp="1"/>
          </p:cNvSpPr>
          <p:nvPr>
            <p:ph type="sldNum" sz="quarter" idx="12"/>
          </p:nvPr>
        </p:nvSpPr>
        <p:spPr/>
        <p:txBody>
          <a:bodyPr/>
          <a:lstStyle/>
          <a:p>
            <a:fld id="{6E01F4EE-7CED-49A2-82E3-801BE2C45581}" type="slidenum">
              <a:rPr lang="sv-SE" smtClean="0"/>
              <a:t>‹#›</a:t>
            </a:fld>
            <a:endParaRPr lang="sv-SE"/>
          </a:p>
        </p:txBody>
      </p:sp>
    </p:spTree>
    <p:extLst>
      <p:ext uri="{BB962C8B-B14F-4D97-AF65-F5344CB8AC3E}">
        <p14:creationId xmlns:p14="http://schemas.microsoft.com/office/powerpoint/2010/main" val="2981618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9CF4B1-E6A4-4DB9-A509-A4F05776D8E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C315F26-C386-418F-8E15-DB70E79821B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8EB6F0-7C6F-4950-83FE-48F02CA02518}"/>
              </a:ext>
            </a:extLst>
          </p:cNvPr>
          <p:cNvSpPr>
            <a:spLocks noGrp="1"/>
          </p:cNvSpPr>
          <p:nvPr>
            <p:ph type="dt" sz="half" idx="10"/>
          </p:nvPr>
        </p:nvSpPr>
        <p:spPr/>
        <p:txBody>
          <a:bodyPr/>
          <a:lstStyle/>
          <a:p>
            <a:fld id="{073B2154-8032-4FC9-898F-2A226A858CE6}" type="datetimeFigureOut">
              <a:rPr lang="sv-SE" smtClean="0"/>
              <a:t>2024-05-06</a:t>
            </a:fld>
            <a:endParaRPr lang="sv-SE"/>
          </a:p>
        </p:txBody>
      </p:sp>
      <p:sp>
        <p:nvSpPr>
          <p:cNvPr id="5" name="Platshållare för sidfot 4">
            <a:extLst>
              <a:ext uri="{FF2B5EF4-FFF2-40B4-BE49-F238E27FC236}">
                <a16:creationId xmlns:a16="http://schemas.microsoft.com/office/drawing/2014/main" id="{677C73D7-BA64-43B4-AAFE-2C69D446A3E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9EA25F2-4040-4DDA-BCE4-C5D7AE47C73C}"/>
              </a:ext>
            </a:extLst>
          </p:cNvPr>
          <p:cNvSpPr>
            <a:spLocks noGrp="1"/>
          </p:cNvSpPr>
          <p:nvPr>
            <p:ph type="sldNum" sz="quarter" idx="12"/>
          </p:nvPr>
        </p:nvSpPr>
        <p:spPr/>
        <p:txBody>
          <a:bodyPr/>
          <a:lstStyle/>
          <a:p>
            <a:fld id="{6E01F4EE-7CED-49A2-82E3-801BE2C45581}" type="slidenum">
              <a:rPr lang="sv-SE" smtClean="0"/>
              <a:t>‹#›</a:t>
            </a:fld>
            <a:endParaRPr lang="sv-SE"/>
          </a:p>
        </p:txBody>
      </p:sp>
    </p:spTree>
    <p:extLst>
      <p:ext uri="{BB962C8B-B14F-4D97-AF65-F5344CB8AC3E}">
        <p14:creationId xmlns:p14="http://schemas.microsoft.com/office/powerpoint/2010/main" val="1421194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51CDC42-BCCD-4CE5-A48E-5479FE1C3C2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BB8C715-6D49-4598-896C-C6A141050D3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842299B-8098-447B-A4DA-C52A651B0A14}"/>
              </a:ext>
            </a:extLst>
          </p:cNvPr>
          <p:cNvSpPr>
            <a:spLocks noGrp="1"/>
          </p:cNvSpPr>
          <p:nvPr>
            <p:ph type="dt" sz="half" idx="10"/>
          </p:nvPr>
        </p:nvSpPr>
        <p:spPr/>
        <p:txBody>
          <a:bodyPr/>
          <a:lstStyle/>
          <a:p>
            <a:fld id="{073B2154-8032-4FC9-898F-2A226A858CE6}" type="datetimeFigureOut">
              <a:rPr lang="sv-SE" smtClean="0"/>
              <a:t>2024-05-06</a:t>
            </a:fld>
            <a:endParaRPr lang="sv-SE"/>
          </a:p>
        </p:txBody>
      </p:sp>
      <p:sp>
        <p:nvSpPr>
          <p:cNvPr id="5" name="Platshållare för sidfot 4">
            <a:extLst>
              <a:ext uri="{FF2B5EF4-FFF2-40B4-BE49-F238E27FC236}">
                <a16:creationId xmlns:a16="http://schemas.microsoft.com/office/drawing/2014/main" id="{D70CFF7D-3698-4BDE-B7B8-28150652B7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EF45F1B-BD22-48B5-A393-B2C5B3892A1C}"/>
              </a:ext>
            </a:extLst>
          </p:cNvPr>
          <p:cNvSpPr>
            <a:spLocks noGrp="1"/>
          </p:cNvSpPr>
          <p:nvPr>
            <p:ph type="sldNum" sz="quarter" idx="12"/>
          </p:nvPr>
        </p:nvSpPr>
        <p:spPr/>
        <p:txBody>
          <a:bodyPr/>
          <a:lstStyle/>
          <a:p>
            <a:fld id="{6E01F4EE-7CED-49A2-82E3-801BE2C45581}" type="slidenum">
              <a:rPr lang="sv-SE" smtClean="0"/>
              <a:t>‹#›</a:t>
            </a:fld>
            <a:endParaRPr lang="sv-SE"/>
          </a:p>
        </p:txBody>
      </p:sp>
    </p:spTree>
    <p:extLst>
      <p:ext uri="{BB962C8B-B14F-4D97-AF65-F5344CB8AC3E}">
        <p14:creationId xmlns:p14="http://schemas.microsoft.com/office/powerpoint/2010/main" val="51824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21EB27-E3CA-5132-B405-8506B234F22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EBBE54A-0501-B9B8-1F68-31864F7438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95CE007-9EA7-4B87-4BBA-196FF7ED9A12}"/>
              </a:ext>
            </a:extLst>
          </p:cNvPr>
          <p:cNvSpPr>
            <a:spLocks noGrp="1"/>
          </p:cNvSpPr>
          <p:nvPr>
            <p:ph type="dt" sz="half" idx="10"/>
          </p:nvPr>
        </p:nvSpPr>
        <p:spPr/>
        <p:txBody>
          <a:bodyPr/>
          <a:lstStyle/>
          <a:p>
            <a:fld id="{1A28B411-0D2D-4C59-B3FB-E7403BF0CABA}" type="datetimeFigureOut">
              <a:rPr lang="sv-SE" smtClean="0"/>
              <a:t>2024-05-06</a:t>
            </a:fld>
            <a:endParaRPr lang="sv-SE"/>
          </a:p>
        </p:txBody>
      </p:sp>
      <p:sp>
        <p:nvSpPr>
          <p:cNvPr id="5" name="Platshållare för sidfot 4">
            <a:extLst>
              <a:ext uri="{FF2B5EF4-FFF2-40B4-BE49-F238E27FC236}">
                <a16:creationId xmlns:a16="http://schemas.microsoft.com/office/drawing/2014/main" id="{CBC1EBA3-BFC5-2FEC-8E35-1D31CE630D7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7251A24-0C37-193F-8773-1626C74D6BAF}"/>
              </a:ext>
            </a:extLst>
          </p:cNvPr>
          <p:cNvSpPr>
            <a:spLocks noGrp="1"/>
          </p:cNvSpPr>
          <p:nvPr>
            <p:ph type="sldNum" sz="quarter" idx="12"/>
          </p:nvPr>
        </p:nvSpPr>
        <p:spPr/>
        <p:txBody>
          <a:bodyPr/>
          <a:lstStyle/>
          <a:p>
            <a:fld id="{53A51A82-08B2-4EA4-8CA7-EE42E356D95E}" type="slidenum">
              <a:rPr lang="sv-SE" smtClean="0"/>
              <a:t>‹#›</a:t>
            </a:fld>
            <a:endParaRPr lang="sv-SE"/>
          </a:p>
        </p:txBody>
      </p:sp>
    </p:spTree>
    <p:extLst>
      <p:ext uri="{BB962C8B-B14F-4D97-AF65-F5344CB8AC3E}">
        <p14:creationId xmlns:p14="http://schemas.microsoft.com/office/powerpoint/2010/main" val="29098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9C7ADD-DE2A-E23E-8B08-212AAED1A9F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30CC411-C0ED-C149-98FC-7896FD4A140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F36DF517-0B59-DE8F-1D02-B982B900239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B0A9892-CA12-BA77-F23F-A9095205AAB5}"/>
              </a:ext>
            </a:extLst>
          </p:cNvPr>
          <p:cNvSpPr>
            <a:spLocks noGrp="1"/>
          </p:cNvSpPr>
          <p:nvPr>
            <p:ph type="dt" sz="half" idx="10"/>
          </p:nvPr>
        </p:nvSpPr>
        <p:spPr/>
        <p:txBody>
          <a:bodyPr/>
          <a:lstStyle/>
          <a:p>
            <a:fld id="{1A28B411-0D2D-4C59-B3FB-E7403BF0CABA}" type="datetimeFigureOut">
              <a:rPr lang="sv-SE" smtClean="0"/>
              <a:t>2024-05-06</a:t>
            </a:fld>
            <a:endParaRPr lang="sv-SE"/>
          </a:p>
        </p:txBody>
      </p:sp>
      <p:sp>
        <p:nvSpPr>
          <p:cNvPr id="6" name="Platshållare för sidfot 5">
            <a:extLst>
              <a:ext uri="{FF2B5EF4-FFF2-40B4-BE49-F238E27FC236}">
                <a16:creationId xmlns:a16="http://schemas.microsoft.com/office/drawing/2014/main" id="{53DA4C09-0400-8475-10C9-7561BBB4F72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B00012B-4F39-9D1D-9C5F-29624BB6FA76}"/>
              </a:ext>
            </a:extLst>
          </p:cNvPr>
          <p:cNvSpPr>
            <a:spLocks noGrp="1"/>
          </p:cNvSpPr>
          <p:nvPr>
            <p:ph type="sldNum" sz="quarter" idx="12"/>
          </p:nvPr>
        </p:nvSpPr>
        <p:spPr/>
        <p:txBody>
          <a:bodyPr/>
          <a:lstStyle/>
          <a:p>
            <a:fld id="{53A51A82-08B2-4EA4-8CA7-EE42E356D95E}" type="slidenum">
              <a:rPr lang="sv-SE" smtClean="0"/>
              <a:t>‹#›</a:t>
            </a:fld>
            <a:endParaRPr lang="sv-SE"/>
          </a:p>
        </p:txBody>
      </p:sp>
    </p:spTree>
    <p:extLst>
      <p:ext uri="{BB962C8B-B14F-4D97-AF65-F5344CB8AC3E}">
        <p14:creationId xmlns:p14="http://schemas.microsoft.com/office/powerpoint/2010/main" val="323261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EBB953-71C2-B186-63F0-010CA33BE4C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72357CC-3248-637D-285C-4BE06A50FF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5DDC5EC-5E53-A4E1-374B-9386E3E4539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3B91E3D-8F5D-D236-414A-01C13FFA3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4DC946-DF29-55F8-4E7E-B3F74448706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5458961-5E5E-D9B0-D51C-A058506ABA9D}"/>
              </a:ext>
            </a:extLst>
          </p:cNvPr>
          <p:cNvSpPr>
            <a:spLocks noGrp="1"/>
          </p:cNvSpPr>
          <p:nvPr>
            <p:ph type="dt" sz="half" idx="10"/>
          </p:nvPr>
        </p:nvSpPr>
        <p:spPr/>
        <p:txBody>
          <a:bodyPr/>
          <a:lstStyle/>
          <a:p>
            <a:fld id="{1A28B411-0D2D-4C59-B3FB-E7403BF0CABA}" type="datetimeFigureOut">
              <a:rPr lang="sv-SE" smtClean="0"/>
              <a:t>2024-05-06</a:t>
            </a:fld>
            <a:endParaRPr lang="sv-SE"/>
          </a:p>
        </p:txBody>
      </p:sp>
      <p:sp>
        <p:nvSpPr>
          <p:cNvPr id="8" name="Platshållare för sidfot 7">
            <a:extLst>
              <a:ext uri="{FF2B5EF4-FFF2-40B4-BE49-F238E27FC236}">
                <a16:creationId xmlns:a16="http://schemas.microsoft.com/office/drawing/2014/main" id="{F7D33990-535F-4835-EFF9-A5FF1A99638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A14887E-4A2B-7A4E-36F7-6ABDC79044BD}"/>
              </a:ext>
            </a:extLst>
          </p:cNvPr>
          <p:cNvSpPr>
            <a:spLocks noGrp="1"/>
          </p:cNvSpPr>
          <p:nvPr>
            <p:ph type="sldNum" sz="quarter" idx="12"/>
          </p:nvPr>
        </p:nvSpPr>
        <p:spPr/>
        <p:txBody>
          <a:bodyPr/>
          <a:lstStyle/>
          <a:p>
            <a:fld id="{53A51A82-08B2-4EA4-8CA7-EE42E356D95E}" type="slidenum">
              <a:rPr lang="sv-SE" smtClean="0"/>
              <a:t>‹#›</a:t>
            </a:fld>
            <a:endParaRPr lang="sv-SE"/>
          </a:p>
        </p:txBody>
      </p:sp>
    </p:spTree>
    <p:extLst>
      <p:ext uri="{BB962C8B-B14F-4D97-AF65-F5344CB8AC3E}">
        <p14:creationId xmlns:p14="http://schemas.microsoft.com/office/powerpoint/2010/main" val="97820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0E8D7C-68DB-AF5E-62DD-098B61BF0D7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8CAFFA3-028F-758D-6239-88DAD99A4929}"/>
              </a:ext>
            </a:extLst>
          </p:cNvPr>
          <p:cNvSpPr>
            <a:spLocks noGrp="1"/>
          </p:cNvSpPr>
          <p:nvPr>
            <p:ph type="dt" sz="half" idx="10"/>
          </p:nvPr>
        </p:nvSpPr>
        <p:spPr/>
        <p:txBody>
          <a:bodyPr/>
          <a:lstStyle/>
          <a:p>
            <a:fld id="{1A28B411-0D2D-4C59-B3FB-E7403BF0CABA}" type="datetimeFigureOut">
              <a:rPr lang="sv-SE" smtClean="0"/>
              <a:t>2024-05-06</a:t>
            </a:fld>
            <a:endParaRPr lang="sv-SE"/>
          </a:p>
        </p:txBody>
      </p:sp>
      <p:sp>
        <p:nvSpPr>
          <p:cNvPr id="4" name="Platshållare för sidfot 3">
            <a:extLst>
              <a:ext uri="{FF2B5EF4-FFF2-40B4-BE49-F238E27FC236}">
                <a16:creationId xmlns:a16="http://schemas.microsoft.com/office/drawing/2014/main" id="{04903F65-20D4-19CB-2316-DF85D2B03B6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2CD5629-E139-0EC5-FD64-93C51C6D1DF2}"/>
              </a:ext>
            </a:extLst>
          </p:cNvPr>
          <p:cNvSpPr>
            <a:spLocks noGrp="1"/>
          </p:cNvSpPr>
          <p:nvPr>
            <p:ph type="sldNum" sz="quarter" idx="12"/>
          </p:nvPr>
        </p:nvSpPr>
        <p:spPr/>
        <p:txBody>
          <a:bodyPr/>
          <a:lstStyle/>
          <a:p>
            <a:fld id="{53A51A82-08B2-4EA4-8CA7-EE42E356D95E}" type="slidenum">
              <a:rPr lang="sv-SE" smtClean="0"/>
              <a:t>‹#›</a:t>
            </a:fld>
            <a:endParaRPr lang="sv-SE"/>
          </a:p>
        </p:txBody>
      </p:sp>
    </p:spTree>
    <p:extLst>
      <p:ext uri="{BB962C8B-B14F-4D97-AF65-F5344CB8AC3E}">
        <p14:creationId xmlns:p14="http://schemas.microsoft.com/office/powerpoint/2010/main" val="112940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A610880-496B-8775-A44A-EFEACA792BB8}"/>
              </a:ext>
            </a:extLst>
          </p:cNvPr>
          <p:cNvSpPr>
            <a:spLocks noGrp="1"/>
          </p:cNvSpPr>
          <p:nvPr>
            <p:ph type="dt" sz="half" idx="10"/>
          </p:nvPr>
        </p:nvSpPr>
        <p:spPr/>
        <p:txBody>
          <a:bodyPr/>
          <a:lstStyle/>
          <a:p>
            <a:fld id="{1A28B411-0D2D-4C59-B3FB-E7403BF0CABA}" type="datetimeFigureOut">
              <a:rPr lang="sv-SE" smtClean="0"/>
              <a:t>2024-05-06</a:t>
            </a:fld>
            <a:endParaRPr lang="sv-SE"/>
          </a:p>
        </p:txBody>
      </p:sp>
      <p:sp>
        <p:nvSpPr>
          <p:cNvPr id="3" name="Platshållare för sidfot 2">
            <a:extLst>
              <a:ext uri="{FF2B5EF4-FFF2-40B4-BE49-F238E27FC236}">
                <a16:creationId xmlns:a16="http://schemas.microsoft.com/office/drawing/2014/main" id="{1A53FE14-2D7E-96F7-5B23-BB254206E57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3CC5D00-EED7-F9D6-58E7-DAD9734EDFC1}"/>
              </a:ext>
            </a:extLst>
          </p:cNvPr>
          <p:cNvSpPr>
            <a:spLocks noGrp="1"/>
          </p:cNvSpPr>
          <p:nvPr>
            <p:ph type="sldNum" sz="quarter" idx="12"/>
          </p:nvPr>
        </p:nvSpPr>
        <p:spPr/>
        <p:txBody>
          <a:bodyPr/>
          <a:lstStyle/>
          <a:p>
            <a:fld id="{53A51A82-08B2-4EA4-8CA7-EE42E356D95E}" type="slidenum">
              <a:rPr lang="sv-SE" smtClean="0"/>
              <a:t>‹#›</a:t>
            </a:fld>
            <a:endParaRPr lang="sv-SE"/>
          </a:p>
        </p:txBody>
      </p:sp>
    </p:spTree>
    <p:extLst>
      <p:ext uri="{BB962C8B-B14F-4D97-AF65-F5344CB8AC3E}">
        <p14:creationId xmlns:p14="http://schemas.microsoft.com/office/powerpoint/2010/main" val="15254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9442CE-23D8-B21D-EEFD-5CF84E435A1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8008FC3-8706-D6EE-75CC-03B70E52D4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D67B39B-21E8-5509-6C06-8AFFCEC2F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60E3C2-9111-A6B4-22C1-7B6FC38A8110}"/>
              </a:ext>
            </a:extLst>
          </p:cNvPr>
          <p:cNvSpPr>
            <a:spLocks noGrp="1"/>
          </p:cNvSpPr>
          <p:nvPr>
            <p:ph type="dt" sz="half" idx="10"/>
          </p:nvPr>
        </p:nvSpPr>
        <p:spPr/>
        <p:txBody>
          <a:bodyPr/>
          <a:lstStyle/>
          <a:p>
            <a:fld id="{1A28B411-0D2D-4C59-B3FB-E7403BF0CABA}" type="datetimeFigureOut">
              <a:rPr lang="sv-SE" smtClean="0"/>
              <a:t>2024-05-06</a:t>
            </a:fld>
            <a:endParaRPr lang="sv-SE"/>
          </a:p>
        </p:txBody>
      </p:sp>
      <p:sp>
        <p:nvSpPr>
          <p:cNvPr id="6" name="Platshållare för sidfot 5">
            <a:extLst>
              <a:ext uri="{FF2B5EF4-FFF2-40B4-BE49-F238E27FC236}">
                <a16:creationId xmlns:a16="http://schemas.microsoft.com/office/drawing/2014/main" id="{A6F86629-5877-E629-ED97-7AF9A05FEDA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3CCDC64-551A-0893-F348-9C3E57A5FA06}"/>
              </a:ext>
            </a:extLst>
          </p:cNvPr>
          <p:cNvSpPr>
            <a:spLocks noGrp="1"/>
          </p:cNvSpPr>
          <p:nvPr>
            <p:ph type="sldNum" sz="quarter" idx="12"/>
          </p:nvPr>
        </p:nvSpPr>
        <p:spPr/>
        <p:txBody>
          <a:bodyPr/>
          <a:lstStyle/>
          <a:p>
            <a:fld id="{53A51A82-08B2-4EA4-8CA7-EE42E356D95E}" type="slidenum">
              <a:rPr lang="sv-SE" smtClean="0"/>
              <a:t>‹#›</a:t>
            </a:fld>
            <a:endParaRPr lang="sv-SE"/>
          </a:p>
        </p:txBody>
      </p:sp>
    </p:spTree>
    <p:extLst>
      <p:ext uri="{BB962C8B-B14F-4D97-AF65-F5344CB8AC3E}">
        <p14:creationId xmlns:p14="http://schemas.microsoft.com/office/powerpoint/2010/main" val="15251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CF1AE6-4852-343B-A585-93C61368353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164C57A-598E-A612-1296-9503871C0A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3D7E57F-0CD6-8397-4DA0-0E56B9469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1EDA5FA-C288-FC60-5E46-26991115081B}"/>
              </a:ext>
            </a:extLst>
          </p:cNvPr>
          <p:cNvSpPr>
            <a:spLocks noGrp="1"/>
          </p:cNvSpPr>
          <p:nvPr>
            <p:ph type="dt" sz="half" idx="10"/>
          </p:nvPr>
        </p:nvSpPr>
        <p:spPr/>
        <p:txBody>
          <a:bodyPr/>
          <a:lstStyle/>
          <a:p>
            <a:fld id="{1A28B411-0D2D-4C59-B3FB-E7403BF0CABA}" type="datetimeFigureOut">
              <a:rPr lang="sv-SE" smtClean="0"/>
              <a:t>2024-05-06</a:t>
            </a:fld>
            <a:endParaRPr lang="sv-SE"/>
          </a:p>
        </p:txBody>
      </p:sp>
      <p:sp>
        <p:nvSpPr>
          <p:cNvPr id="6" name="Platshållare för sidfot 5">
            <a:extLst>
              <a:ext uri="{FF2B5EF4-FFF2-40B4-BE49-F238E27FC236}">
                <a16:creationId xmlns:a16="http://schemas.microsoft.com/office/drawing/2014/main" id="{3C175471-28C1-294A-0E87-004121CF81A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4108A6A-6084-19C9-8F85-1BF6E31D1712}"/>
              </a:ext>
            </a:extLst>
          </p:cNvPr>
          <p:cNvSpPr>
            <a:spLocks noGrp="1"/>
          </p:cNvSpPr>
          <p:nvPr>
            <p:ph type="sldNum" sz="quarter" idx="12"/>
          </p:nvPr>
        </p:nvSpPr>
        <p:spPr/>
        <p:txBody>
          <a:bodyPr/>
          <a:lstStyle/>
          <a:p>
            <a:fld id="{53A51A82-08B2-4EA4-8CA7-EE42E356D95E}" type="slidenum">
              <a:rPr lang="sv-SE" smtClean="0"/>
              <a:t>‹#›</a:t>
            </a:fld>
            <a:endParaRPr lang="sv-SE"/>
          </a:p>
        </p:txBody>
      </p:sp>
    </p:spTree>
    <p:extLst>
      <p:ext uri="{BB962C8B-B14F-4D97-AF65-F5344CB8AC3E}">
        <p14:creationId xmlns:p14="http://schemas.microsoft.com/office/powerpoint/2010/main" val="52526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9EC893-2B88-9FB2-A6B1-1AEB4A91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FDF808E-B333-8B04-CA76-9A4013886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F5C08C8-89D8-9083-6C20-38B231CD49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8B411-0D2D-4C59-B3FB-E7403BF0CABA}" type="datetimeFigureOut">
              <a:rPr lang="sv-SE" smtClean="0"/>
              <a:t>2024-05-06</a:t>
            </a:fld>
            <a:endParaRPr lang="sv-SE"/>
          </a:p>
        </p:txBody>
      </p:sp>
      <p:sp>
        <p:nvSpPr>
          <p:cNvPr id="5" name="Platshållare för sidfot 4">
            <a:extLst>
              <a:ext uri="{FF2B5EF4-FFF2-40B4-BE49-F238E27FC236}">
                <a16:creationId xmlns:a16="http://schemas.microsoft.com/office/drawing/2014/main" id="{78AEDA76-DBD1-CDB3-4ABC-9C65DF180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7236066-42B7-A345-854C-CF228D2883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51A82-08B2-4EA4-8CA7-EE42E356D95E}" type="slidenum">
              <a:rPr lang="sv-SE" smtClean="0"/>
              <a:t>‹#›</a:t>
            </a:fld>
            <a:endParaRPr lang="sv-SE"/>
          </a:p>
        </p:txBody>
      </p:sp>
    </p:spTree>
    <p:extLst>
      <p:ext uri="{BB962C8B-B14F-4D97-AF65-F5344CB8AC3E}">
        <p14:creationId xmlns:p14="http://schemas.microsoft.com/office/powerpoint/2010/main" val="3646576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72707E-B4CF-4D63-B3BB-AAA3D066AE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B33F0B9-3303-4E11-8CC1-5A1DAC6DF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EE68621-E964-4B3E-8510-E57270BCC4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B2154-8032-4FC9-898F-2A226A858CE6}" type="datetimeFigureOut">
              <a:rPr lang="sv-SE" smtClean="0"/>
              <a:t>2024-05-06</a:t>
            </a:fld>
            <a:endParaRPr lang="sv-SE"/>
          </a:p>
        </p:txBody>
      </p:sp>
      <p:sp>
        <p:nvSpPr>
          <p:cNvPr id="5" name="Platshållare för sidfot 4">
            <a:extLst>
              <a:ext uri="{FF2B5EF4-FFF2-40B4-BE49-F238E27FC236}">
                <a16:creationId xmlns:a16="http://schemas.microsoft.com/office/drawing/2014/main" id="{0B651EFA-4C50-4C6D-8D17-929AEE2CC9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5F475D1-A587-453B-8282-B47E9E27B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1F4EE-7CED-49A2-82E3-801BE2C45581}" type="slidenum">
              <a:rPr lang="sv-SE" smtClean="0"/>
              <a:t>‹#›</a:t>
            </a:fld>
            <a:endParaRPr lang="sv-SE"/>
          </a:p>
        </p:txBody>
      </p:sp>
    </p:spTree>
    <p:extLst>
      <p:ext uri="{BB962C8B-B14F-4D97-AF65-F5344CB8AC3E}">
        <p14:creationId xmlns:p14="http://schemas.microsoft.com/office/powerpoint/2010/main" val="1702752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samverkanstockholmsregionen.se/" TargetMode="External"/><Relationship Id="rId5" Type="http://schemas.openxmlformats.org/officeDocument/2006/relationships/hyperlink" Target="mailto:ssr.stockholm@lansstyrelsen.se"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7" Type="http://schemas.openxmlformats.org/officeDocument/2006/relationships/image" Target="../media/image6.png"/><Relationship Id="rId2" Type="http://schemas.microsoft.com/office/2007/relationships/media" Target="../media/media1.mp4"/><Relationship Id="rId16" Type="http://schemas.openxmlformats.org/officeDocument/2006/relationships/image" Target="../media/image14.png"/><Relationship Id="rId29" Type="http://schemas.openxmlformats.org/officeDocument/2006/relationships/image" Target="../media/image27.png"/><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2.png"/><Relationship Id="rId5" Type="http://schemas.openxmlformats.org/officeDocument/2006/relationships/notesSlide" Target="../notesSlides/notesSlide3.xml"/><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hyperlink" Target="https://polisen.se/" TargetMode="External"/><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image" Target="../media/image8.gif"/><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8" Type="http://schemas.openxmlformats.org/officeDocument/2006/relationships/image" Target="../media/image7.png"/><Relationship Id="rId3" Type="http://schemas.openxmlformats.org/officeDocument/2006/relationships/video" Target="../media/media1.mp4"/><Relationship Id="rId12" Type="http://schemas.openxmlformats.org/officeDocument/2006/relationships/image" Target="../media/image10.jp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20" Type="http://schemas.openxmlformats.org/officeDocument/2006/relationships/image" Target="../media/image18.png"/><Relationship Id="rId41"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2.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6.xml"/><Relationship Id="rId7" Type="http://schemas.openxmlformats.org/officeDocument/2006/relationships/image" Target="../media/image44.jpe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4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notesSlide" Target="../notesSlides/notesSlide7.xml"/><Relationship Id="rId7" Type="http://schemas.openxmlformats.org/officeDocument/2006/relationships/image" Target="../media/image47.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6.JP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0.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49.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
            <a:extLst>
              <a:ext uri="{FF2B5EF4-FFF2-40B4-BE49-F238E27FC236}">
                <a16:creationId xmlns:a16="http://schemas.microsoft.com/office/drawing/2014/main" id="{3DED87F6-8FA9-4771-8FC9-32BF501E63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921" b="22604"/>
          <a:stretch/>
        </p:blipFill>
        <p:spPr bwMode="auto">
          <a:xfrm>
            <a:off x="467544" y="6127326"/>
            <a:ext cx="2365279" cy="625889"/>
          </a:xfrm>
          <a:prstGeom prst="rect">
            <a:avLst/>
          </a:prstGeom>
          <a:solidFill>
            <a:sysClr val="window" lastClr="FFFFFF">
              <a:lumMod val="85000"/>
            </a:sysClr>
          </a:solidFill>
          <a:ln>
            <a:noFill/>
          </a:ln>
        </p:spPr>
      </p:pic>
      <p:cxnSp>
        <p:nvCxnSpPr>
          <p:cNvPr id="5" name="Rak koppling 4">
            <a:extLst>
              <a:ext uri="{FF2B5EF4-FFF2-40B4-BE49-F238E27FC236}">
                <a16:creationId xmlns:a16="http://schemas.microsoft.com/office/drawing/2014/main" id="{06CFB93A-BBD0-4AE1-82F0-CA3BE420B3B6}"/>
              </a:ext>
            </a:extLst>
          </p:cNvPr>
          <p:cNvCxnSpPr>
            <a:cxnSpLocks/>
          </p:cNvCxnSpPr>
          <p:nvPr/>
        </p:nvCxnSpPr>
        <p:spPr>
          <a:xfrm>
            <a:off x="0" y="6020007"/>
            <a:ext cx="12192000" cy="0"/>
          </a:xfrm>
          <a:prstGeom prst="line">
            <a:avLst/>
          </a:prstGeom>
          <a:noFill/>
          <a:ln w="38100" cap="flat" cmpd="sng" algn="ctr">
            <a:solidFill>
              <a:srgbClr val="2AA907"/>
            </a:solidFill>
            <a:prstDash val="solid"/>
          </a:ln>
          <a:effectLst>
            <a:outerShdw blurRad="40000" dist="20000" dir="5400000" rotWithShape="0">
              <a:srgbClr val="000000">
                <a:alpha val="38000"/>
              </a:srgbClr>
            </a:outerShdw>
          </a:effectLst>
        </p:spPr>
      </p:cxnSp>
      <p:pic>
        <p:nvPicPr>
          <p:cNvPr id="6" name="Picture 2">
            <a:extLst>
              <a:ext uri="{FF2B5EF4-FFF2-40B4-BE49-F238E27FC236}">
                <a16:creationId xmlns:a16="http://schemas.microsoft.com/office/drawing/2014/main" id="{7B67EC82-59F1-415A-B016-5923527AD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7053" y="6292841"/>
            <a:ext cx="3084657" cy="29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Bildobjekt 6" descr="pfss-logo-clean.png">
            <a:extLst>
              <a:ext uri="{FF2B5EF4-FFF2-40B4-BE49-F238E27FC236}">
                <a16:creationId xmlns:a16="http://schemas.microsoft.com/office/drawing/2014/main" id="{55405F2D-2885-4250-A0BB-6A9F593F65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6624" y="2047269"/>
            <a:ext cx="6698751" cy="1474040"/>
          </a:xfrm>
          <a:prstGeom prst="rect">
            <a:avLst/>
          </a:prstGeom>
        </p:spPr>
      </p:pic>
      <p:sp>
        <p:nvSpPr>
          <p:cNvPr id="8" name="Rubrik 1">
            <a:extLst>
              <a:ext uri="{FF2B5EF4-FFF2-40B4-BE49-F238E27FC236}">
                <a16:creationId xmlns:a16="http://schemas.microsoft.com/office/drawing/2014/main" id="{4F137E8D-A9E4-4A39-93BD-094C907086A0}"/>
              </a:ext>
            </a:extLst>
          </p:cNvPr>
          <p:cNvSpPr txBox="1">
            <a:spLocks/>
          </p:cNvSpPr>
          <p:nvPr/>
        </p:nvSpPr>
        <p:spPr>
          <a:xfrm>
            <a:off x="1445623" y="4712541"/>
            <a:ext cx="9326879" cy="794124"/>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v-SE" sz="2000" dirty="0">
              <a:solidFill>
                <a:prstClr val="black"/>
              </a:solidFill>
            </a:endParaRPr>
          </a:p>
        </p:txBody>
      </p:sp>
    </p:spTree>
    <p:extLst>
      <p:ext uri="{BB962C8B-B14F-4D97-AF65-F5344CB8AC3E}">
        <p14:creationId xmlns:p14="http://schemas.microsoft.com/office/powerpoint/2010/main" val="210604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
            <a:extLst>
              <a:ext uri="{FF2B5EF4-FFF2-40B4-BE49-F238E27FC236}">
                <a16:creationId xmlns:a16="http://schemas.microsoft.com/office/drawing/2014/main" id="{3DED87F6-8FA9-4771-8FC9-32BF501E63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921" b="22604"/>
          <a:stretch/>
        </p:blipFill>
        <p:spPr bwMode="auto">
          <a:xfrm>
            <a:off x="467544" y="6127326"/>
            <a:ext cx="2365279" cy="625889"/>
          </a:xfrm>
          <a:prstGeom prst="rect">
            <a:avLst/>
          </a:prstGeom>
          <a:solidFill>
            <a:sysClr val="window" lastClr="FFFFFF">
              <a:lumMod val="85000"/>
            </a:sysClr>
          </a:solidFill>
          <a:ln>
            <a:noFill/>
          </a:ln>
        </p:spPr>
      </p:pic>
      <p:cxnSp>
        <p:nvCxnSpPr>
          <p:cNvPr id="5" name="Rak koppling 4">
            <a:extLst>
              <a:ext uri="{FF2B5EF4-FFF2-40B4-BE49-F238E27FC236}">
                <a16:creationId xmlns:a16="http://schemas.microsoft.com/office/drawing/2014/main" id="{06CFB93A-BBD0-4AE1-82F0-CA3BE420B3B6}"/>
              </a:ext>
            </a:extLst>
          </p:cNvPr>
          <p:cNvCxnSpPr>
            <a:cxnSpLocks/>
          </p:cNvCxnSpPr>
          <p:nvPr/>
        </p:nvCxnSpPr>
        <p:spPr>
          <a:xfrm>
            <a:off x="0" y="6020007"/>
            <a:ext cx="12192000" cy="0"/>
          </a:xfrm>
          <a:prstGeom prst="line">
            <a:avLst/>
          </a:prstGeom>
          <a:noFill/>
          <a:ln w="38100" cap="flat" cmpd="sng" algn="ctr">
            <a:solidFill>
              <a:srgbClr val="2AA907"/>
            </a:solidFill>
            <a:prstDash val="solid"/>
          </a:ln>
          <a:effectLst>
            <a:outerShdw blurRad="40000" dist="20000" dir="5400000" rotWithShape="0">
              <a:srgbClr val="000000">
                <a:alpha val="38000"/>
              </a:srgbClr>
            </a:outerShdw>
          </a:effectLst>
        </p:spPr>
      </p:cxnSp>
      <p:pic>
        <p:nvPicPr>
          <p:cNvPr id="6" name="Picture 2">
            <a:extLst>
              <a:ext uri="{FF2B5EF4-FFF2-40B4-BE49-F238E27FC236}">
                <a16:creationId xmlns:a16="http://schemas.microsoft.com/office/drawing/2014/main" id="{7B67EC82-59F1-415A-B016-5923527AD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7053" y="6292841"/>
            <a:ext cx="3084657" cy="29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latshållare för innehåll 2">
            <a:extLst>
              <a:ext uri="{FF2B5EF4-FFF2-40B4-BE49-F238E27FC236}">
                <a16:creationId xmlns:a16="http://schemas.microsoft.com/office/drawing/2014/main" id="{BF1CDF46-5F14-46F0-9197-E9B30B7981AA}"/>
              </a:ext>
            </a:extLst>
          </p:cNvPr>
          <p:cNvSpPr>
            <a:spLocks noGrp="1"/>
          </p:cNvSpPr>
          <p:nvPr>
            <p:ph idx="1"/>
          </p:nvPr>
        </p:nvSpPr>
        <p:spPr>
          <a:xfrm>
            <a:off x="838200" y="4384879"/>
            <a:ext cx="10515600" cy="1742447"/>
          </a:xfrm>
        </p:spPr>
        <p:txBody>
          <a:bodyPr>
            <a:normAutofit/>
          </a:bodyPr>
          <a:lstStyle/>
          <a:p>
            <a:pPr marL="0" indent="0">
              <a:buNone/>
            </a:pPr>
            <a:endParaRPr lang="sv-SE" sz="2000" dirty="0">
              <a:latin typeface="+mj-lt"/>
            </a:endParaRPr>
          </a:p>
          <a:p>
            <a:pPr marL="0" indent="0">
              <a:buNone/>
            </a:pPr>
            <a:r>
              <a:rPr lang="sv-SE" sz="2000" dirty="0">
                <a:latin typeface="+mj-lt"/>
              </a:rPr>
              <a:t>Samverkan Stockholmsregionens samordningskansli</a:t>
            </a:r>
          </a:p>
          <a:p>
            <a:pPr marL="0" indent="0">
              <a:buNone/>
            </a:pPr>
            <a:r>
              <a:rPr lang="sv-SE" sz="2000" dirty="0">
                <a:latin typeface="+mj-lt"/>
                <a:hlinkClick r:id="rId5"/>
              </a:rPr>
              <a:t>ssr.stockholm@lansstyrelsen.se</a:t>
            </a:r>
            <a:endParaRPr lang="sv-SE" sz="2000" dirty="0">
              <a:latin typeface="+mj-lt"/>
            </a:endParaRPr>
          </a:p>
          <a:p>
            <a:pPr marL="0" indent="0">
              <a:buNone/>
            </a:pPr>
            <a:r>
              <a:rPr lang="sv-SE" sz="2000" dirty="0">
                <a:latin typeface="+mj-lt"/>
                <a:hlinkClick r:id="rId6"/>
              </a:rPr>
              <a:t>www.samverkanstockholmsregionen.se</a:t>
            </a:r>
            <a:r>
              <a:rPr lang="sv-SE" sz="2000" dirty="0">
                <a:latin typeface="+mj-lt"/>
              </a:rPr>
              <a:t> </a:t>
            </a:r>
          </a:p>
          <a:p>
            <a:pPr marL="0" indent="0">
              <a:buNone/>
            </a:pPr>
            <a:endParaRPr lang="sv-SE" dirty="0"/>
          </a:p>
        </p:txBody>
      </p:sp>
      <p:sp>
        <p:nvSpPr>
          <p:cNvPr id="2" name="Rubrik 1">
            <a:extLst>
              <a:ext uri="{FF2B5EF4-FFF2-40B4-BE49-F238E27FC236}">
                <a16:creationId xmlns:a16="http://schemas.microsoft.com/office/drawing/2014/main" id="{A5D74DD9-4305-44CC-B3F3-2DDF4713FA3A}"/>
              </a:ext>
            </a:extLst>
          </p:cNvPr>
          <p:cNvSpPr>
            <a:spLocks noGrp="1"/>
          </p:cNvSpPr>
          <p:nvPr>
            <p:ph type="title"/>
          </p:nvPr>
        </p:nvSpPr>
        <p:spPr>
          <a:xfrm>
            <a:off x="722799" y="730674"/>
            <a:ext cx="10746401" cy="2212437"/>
          </a:xfrm>
        </p:spPr>
        <p:txBody>
          <a:bodyPr>
            <a:noAutofit/>
          </a:bodyPr>
          <a:lstStyle/>
          <a:p>
            <a:pPr algn="ctr"/>
            <a:r>
              <a:rPr lang="sv-SE" sz="4000" dirty="0">
                <a:solidFill>
                  <a:srgbClr val="009900"/>
                </a:solidFill>
                <a:latin typeface="Calibri Light" panose="020F0302020204030204" pitchFamily="34" charset="0"/>
              </a:rPr>
              <a:t>Tack för att du lyssnade!</a:t>
            </a:r>
            <a:br>
              <a:rPr lang="sv-SE" sz="4000" dirty="0">
                <a:solidFill>
                  <a:srgbClr val="009900"/>
                </a:solidFill>
                <a:latin typeface="Calibri Light" panose="020F0302020204030204" pitchFamily="34" charset="0"/>
              </a:rPr>
            </a:br>
            <a:endParaRPr lang="sv-SE" sz="4000" dirty="0">
              <a:solidFill>
                <a:srgbClr val="009900"/>
              </a:solidFill>
              <a:latin typeface="Calibri Light" panose="020F0302020204030204" pitchFamily="34" charset="0"/>
            </a:endParaRPr>
          </a:p>
        </p:txBody>
      </p:sp>
    </p:spTree>
    <p:extLst>
      <p:ext uri="{BB962C8B-B14F-4D97-AF65-F5344CB8AC3E}">
        <p14:creationId xmlns:p14="http://schemas.microsoft.com/office/powerpoint/2010/main" val="139351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
            <a:extLst>
              <a:ext uri="{FF2B5EF4-FFF2-40B4-BE49-F238E27FC236}">
                <a16:creationId xmlns:a16="http://schemas.microsoft.com/office/drawing/2014/main" id="{3DED87F6-8FA9-4771-8FC9-32BF501E638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921" b="22604"/>
          <a:stretch/>
        </p:blipFill>
        <p:spPr bwMode="auto">
          <a:xfrm>
            <a:off x="467544" y="6127326"/>
            <a:ext cx="2365279" cy="625889"/>
          </a:xfrm>
          <a:prstGeom prst="rect">
            <a:avLst/>
          </a:prstGeom>
          <a:solidFill>
            <a:sysClr val="window" lastClr="FFFFFF">
              <a:lumMod val="85000"/>
            </a:sysClr>
          </a:solidFill>
          <a:ln>
            <a:noFill/>
          </a:ln>
        </p:spPr>
      </p:pic>
      <p:cxnSp>
        <p:nvCxnSpPr>
          <p:cNvPr id="5" name="Rak koppling 4">
            <a:extLst>
              <a:ext uri="{FF2B5EF4-FFF2-40B4-BE49-F238E27FC236}">
                <a16:creationId xmlns:a16="http://schemas.microsoft.com/office/drawing/2014/main" id="{06CFB93A-BBD0-4AE1-82F0-CA3BE420B3B6}"/>
              </a:ext>
            </a:extLst>
          </p:cNvPr>
          <p:cNvCxnSpPr>
            <a:cxnSpLocks/>
          </p:cNvCxnSpPr>
          <p:nvPr/>
        </p:nvCxnSpPr>
        <p:spPr>
          <a:xfrm>
            <a:off x="0" y="6020007"/>
            <a:ext cx="12192000" cy="0"/>
          </a:xfrm>
          <a:prstGeom prst="line">
            <a:avLst/>
          </a:prstGeom>
          <a:noFill/>
          <a:ln w="38100" cap="flat" cmpd="sng" algn="ctr">
            <a:solidFill>
              <a:srgbClr val="2AA907"/>
            </a:solidFill>
            <a:prstDash val="solid"/>
          </a:ln>
          <a:effectLst>
            <a:outerShdw blurRad="40000" dist="20000" dir="5400000" rotWithShape="0">
              <a:srgbClr val="000000">
                <a:alpha val="38000"/>
              </a:srgbClr>
            </a:outerShdw>
          </a:effectLst>
        </p:spPr>
      </p:cxnSp>
      <p:pic>
        <p:nvPicPr>
          <p:cNvPr id="6" name="Picture 2">
            <a:extLst>
              <a:ext uri="{FF2B5EF4-FFF2-40B4-BE49-F238E27FC236}">
                <a16:creationId xmlns:a16="http://schemas.microsoft.com/office/drawing/2014/main" id="{7B67EC82-59F1-415A-B016-5923527AD7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053" y="6292841"/>
            <a:ext cx="3084657" cy="29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ubrik 1">
            <a:extLst>
              <a:ext uri="{FF2B5EF4-FFF2-40B4-BE49-F238E27FC236}">
                <a16:creationId xmlns:a16="http://schemas.microsoft.com/office/drawing/2014/main" id="{A2C2188E-66F5-4AD4-8374-33A69DDB7972}"/>
              </a:ext>
            </a:extLst>
          </p:cNvPr>
          <p:cNvSpPr>
            <a:spLocks noGrp="1"/>
          </p:cNvSpPr>
          <p:nvPr>
            <p:ph type="title"/>
          </p:nvPr>
        </p:nvSpPr>
        <p:spPr>
          <a:xfrm>
            <a:off x="683892" y="296524"/>
            <a:ext cx="10941893" cy="1143000"/>
          </a:xfrm>
        </p:spPr>
        <p:txBody>
          <a:bodyPr>
            <a:normAutofit/>
          </a:bodyPr>
          <a:lstStyle/>
          <a:p>
            <a:r>
              <a:rPr lang="sv-SE" sz="4000" dirty="0">
                <a:solidFill>
                  <a:srgbClr val="009900"/>
                </a:solidFill>
                <a:latin typeface="Calibri Light" panose="020F0302020204030204" pitchFamily="34" charset="0"/>
              </a:rPr>
              <a:t>Samverkan Stockholmsregionen (SSR) i korthet</a:t>
            </a:r>
          </a:p>
        </p:txBody>
      </p:sp>
      <p:sp>
        <p:nvSpPr>
          <p:cNvPr id="11" name="Platshållare för innehåll 2">
            <a:extLst>
              <a:ext uri="{FF2B5EF4-FFF2-40B4-BE49-F238E27FC236}">
                <a16:creationId xmlns:a16="http://schemas.microsoft.com/office/drawing/2014/main" id="{9E297152-739A-413F-B9F1-81C8234ACD52}"/>
              </a:ext>
            </a:extLst>
          </p:cNvPr>
          <p:cNvSpPr>
            <a:spLocks noGrp="1"/>
          </p:cNvSpPr>
          <p:nvPr>
            <p:ph idx="1"/>
          </p:nvPr>
        </p:nvSpPr>
        <p:spPr>
          <a:xfrm>
            <a:off x="683892" y="1584725"/>
            <a:ext cx="7911468" cy="3765751"/>
          </a:xfrm>
        </p:spPr>
        <p:txBody>
          <a:bodyPr>
            <a:noAutofit/>
          </a:bodyPr>
          <a:lstStyle/>
          <a:p>
            <a:pPr>
              <a:lnSpc>
                <a:spcPts val="2600"/>
              </a:lnSpc>
              <a:buClr>
                <a:schemeClr val="tx1"/>
              </a:buClr>
            </a:pPr>
            <a:r>
              <a:rPr lang="sv-SE" sz="2000" dirty="0">
                <a:latin typeface="+mj-lt"/>
              </a:rPr>
              <a:t>SSR är en aktörsgemensam plattform för effektiv samverkan </a:t>
            </a:r>
            <a:br>
              <a:rPr lang="sv-SE" sz="2000" dirty="0">
                <a:latin typeface="+mj-lt"/>
              </a:rPr>
            </a:br>
            <a:r>
              <a:rPr lang="sv-SE" sz="2000" dirty="0">
                <a:effectLst/>
                <a:latin typeface="+mj-lt"/>
                <a:ea typeface="Calibri" panose="020F0502020204030204" pitchFamily="34" charset="0"/>
                <a:cs typeface="Times New Roman" panose="02020603050405020304" pitchFamily="18" charset="0"/>
              </a:rPr>
              <a:t>–</a:t>
            </a:r>
            <a:r>
              <a:rPr lang="sv-SE" sz="2000" dirty="0">
                <a:latin typeface="+mj-lt"/>
              </a:rPr>
              <a:t> före, under och efter störningar och kriser i Stockholms län</a:t>
            </a:r>
          </a:p>
          <a:p>
            <a:pPr>
              <a:lnSpc>
                <a:spcPts val="2600"/>
              </a:lnSpc>
              <a:buClr>
                <a:schemeClr val="tx1"/>
              </a:buClr>
            </a:pPr>
            <a:r>
              <a:rPr lang="sv-SE" sz="2000" dirty="0">
                <a:latin typeface="+mj-lt"/>
              </a:rPr>
              <a:t>SSR är en avtalsorganisation som drivs av de 37 aktörer som ingår </a:t>
            </a:r>
          </a:p>
          <a:p>
            <a:pPr>
              <a:lnSpc>
                <a:spcPts val="2600"/>
              </a:lnSpc>
              <a:buClr>
                <a:schemeClr val="tx1"/>
              </a:buClr>
            </a:pPr>
            <a:r>
              <a:rPr lang="sv-SE" sz="2000" dirty="0">
                <a:latin typeface="+mj-lt"/>
              </a:rPr>
              <a:t>Samverkan i SSR ändrar inga mandat, aktörer arbetar utifrån sitt ansvar, men deltar i aktörsgemensamt arbete</a:t>
            </a:r>
          </a:p>
          <a:p>
            <a:pPr>
              <a:lnSpc>
                <a:spcPts val="2600"/>
              </a:lnSpc>
              <a:buClr>
                <a:schemeClr val="tx1"/>
              </a:buClr>
            </a:pPr>
            <a:r>
              <a:rPr lang="sv-SE" sz="2000" dirty="0">
                <a:latin typeface="+mj-lt"/>
              </a:rPr>
              <a:t>Länsstyrelsen är ordförande och utför delar av sitt uppdrag inom ramen för SSR</a:t>
            </a:r>
          </a:p>
          <a:p>
            <a:pPr>
              <a:lnSpc>
                <a:spcPts val="2600"/>
              </a:lnSpc>
              <a:buClr>
                <a:schemeClr val="tx1"/>
              </a:buClr>
            </a:pPr>
            <a:r>
              <a:rPr lang="sv-SE" sz="2000" b="1" dirty="0">
                <a:latin typeface="+mj-lt"/>
              </a:rPr>
              <a:t>Tillsammans</a:t>
            </a:r>
            <a:r>
              <a:rPr lang="sv-SE" sz="2000" dirty="0">
                <a:latin typeface="+mj-lt"/>
              </a:rPr>
              <a:t> hanteras störningar och kriser mer effektivt av aktörerna i SSR</a:t>
            </a:r>
            <a:endParaRPr lang="sv-SE" sz="2000" dirty="0"/>
          </a:p>
        </p:txBody>
      </p:sp>
      <p:pic>
        <p:nvPicPr>
          <p:cNvPr id="2" name="Bildobjekt 1">
            <a:extLst>
              <a:ext uri="{FF2B5EF4-FFF2-40B4-BE49-F238E27FC236}">
                <a16:creationId xmlns:a16="http://schemas.microsoft.com/office/drawing/2014/main" id="{C09F62B2-F84D-6BE4-DF6B-62170C4FB073}"/>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595360" y="1897668"/>
            <a:ext cx="3321375" cy="2969781"/>
          </a:xfrm>
          <a:prstGeom prst="rect">
            <a:avLst/>
          </a:prstGeom>
        </p:spPr>
      </p:pic>
    </p:spTree>
    <p:custDataLst>
      <p:tags r:id="rId1"/>
    </p:custDataLst>
    <p:extLst>
      <p:ext uri="{BB962C8B-B14F-4D97-AF65-F5344CB8AC3E}">
        <p14:creationId xmlns:p14="http://schemas.microsoft.com/office/powerpoint/2010/main" val="194446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2038905" y="758774"/>
            <a:ext cx="8728749" cy="73434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sv-SE" sz="4000" dirty="0">
                <a:solidFill>
                  <a:srgbClr val="009900"/>
                </a:solidFill>
                <a:latin typeface="Calibri Light" panose="020F0302020204030204" pitchFamily="34" charset="0"/>
              </a:rPr>
              <a:t>37 aktörer i samverkan</a:t>
            </a:r>
            <a:endParaRPr kumimoji="0" lang="sv-SE" sz="4000" i="0" u="none" strike="noStrike" kern="1200" cap="none" spc="0" normalizeH="0" baseline="0" noProof="0" dirty="0">
              <a:ln>
                <a:noFill/>
              </a:ln>
              <a:solidFill>
                <a:srgbClr val="FF0000"/>
              </a:solidFill>
              <a:effectLst/>
              <a:uLnTx/>
              <a:uFillTx/>
              <a:ea typeface="+mj-ea"/>
              <a:cs typeface="+mj-cs"/>
            </a:endParaRPr>
          </a:p>
        </p:txBody>
      </p:sp>
      <p:pic>
        <p:nvPicPr>
          <p:cNvPr id="34" name="Bildobjekt 33" descr="logo_trafikverket.png"/>
          <p:cNvPicPr>
            <a:picLocks noChangeAspect="1"/>
          </p:cNvPicPr>
          <p:nvPr/>
        </p:nvPicPr>
        <p:blipFill>
          <a:blip r:embed="rId6" cstate="print"/>
          <a:stretch>
            <a:fillRect/>
          </a:stretch>
        </p:blipFill>
        <p:spPr>
          <a:xfrm>
            <a:off x="6287783" y="116635"/>
            <a:ext cx="1610557" cy="314791"/>
          </a:xfrm>
          <a:prstGeom prst="rect">
            <a:avLst/>
          </a:prstGeom>
        </p:spPr>
      </p:pic>
      <p:pic>
        <p:nvPicPr>
          <p:cNvPr id="38" name="Bildobjekt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4856" y="-27384"/>
            <a:ext cx="1232976" cy="557588"/>
          </a:xfrm>
          <a:prstGeom prst="rect">
            <a:avLst/>
          </a:prstGeom>
        </p:spPr>
      </p:pic>
      <p:pic>
        <p:nvPicPr>
          <p:cNvPr id="1026" name="Picture 2" descr="\\Ad.stockholm.se\cli-home\ca2home041\aa73202\Documents\My Pictures\programbilder\kbv.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1516" y="116632"/>
            <a:ext cx="1268104" cy="4101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stockholm.se\cli-home\ca2home041\aa73202\Documents\My Pictures\programbilder\FM_RGB_text.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2256" y="102351"/>
            <a:ext cx="1576726" cy="5105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lisen logotype. Gå till startsidan.">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7483647" y="1"/>
            <a:ext cx="152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2">
            <a:extLst>
              <a:ext uri="{FF2B5EF4-FFF2-40B4-BE49-F238E27FC236}">
                <a16:creationId xmlns:a16="http://schemas.microsoft.com/office/drawing/2014/main" id="{32EAF4B8-50E4-467C-8E03-CD80EFAB7971}"/>
              </a:ext>
            </a:extLst>
          </p:cNvPr>
          <p:cNvSpPr txBox="1"/>
          <p:nvPr/>
        </p:nvSpPr>
        <p:spPr>
          <a:xfrm>
            <a:off x="2413936" y="4193639"/>
            <a:ext cx="7840082" cy="1323439"/>
          </a:xfrm>
          <a:prstGeom prst="rect">
            <a:avLst/>
          </a:prstGeom>
          <a:solidFill>
            <a:schemeClr val="bg1">
              <a:lumMod val="95000"/>
            </a:schemeClr>
          </a:solidFill>
          <a:ln w="28575">
            <a:noFill/>
          </a:ln>
        </p:spPr>
        <p:txBody>
          <a:bodyPr wrap="square" rtlCol="0">
            <a:spAutoFit/>
          </a:bodyPr>
          <a:lstStyle/>
          <a:p>
            <a:pPr>
              <a:spcBef>
                <a:spcPts val="0"/>
              </a:spcBef>
              <a:spcAft>
                <a:spcPts val="600"/>
              </a:spcAft>
            </a:pPr>
            <a:r>
              <a:rPr lang="sv-SE" sz="1400" b="0" i="1" dirty="0">
                <a:latin typeface="+mj-lt"/>
              </a:rPr>
              <a:t>Att tillsammans skapa trygghet, säkerhet och effektiv hantering av samhällsstörningar i regionen i vardag, kris och höjd beredskap. Detta sker genom att:</a:t>
            </a:r>
          </a:p>
          <a:p>
            <a:pPr marL="285750" indent="-285750">
              <a:spcBef>
                <a:spcPts val="0"/>
              </a:spcBef>
              <a:spcAft>
                <a:spcPts val="600"/>
              </a:spcAft>
              <a:buFontTx/>
              <a:buChar char="-"/>
            </a:pPr>
            <a:r>
              <a:rPr lang="sv-SE" sz="1400" b="0" i="1" dirty="0">
                <a:latin typeface="+mj-lt"/>
              </a:rPr>
              <a:t>stärka samhällets förmåga att upprätthålla viktiga samhällsfunktioner</a:t>
            </a:r>
          </a:p>
          <a:p>
            <a:pPr marL="285750" indent="-285750">
              <a:spcBef>
                <a:spcPts val="0"/>
              </a:spcBef>
              <a:spcAft>
                <a:spcPts val="600"/>
              </a:spcAft>
              <a:buFontTx/>
              <a:buChar char="-"/>
            </a:pPr>
            <a:r>
              <a:rPr lang="sv-SE" sz="1400" b="0" i="1" dirty="0">
                <a:latin typeface="+mj-lt"/>
              </a:rPr>
              <a:t>inrikta och samordna regionens resurser för att kunna förebygga och minimera oönskade effekter av kända eller plötsligt inträffade händelser.</a:t>
            </a:r>
            <a:endParaRPr lang="sv-SE" sz="1200" b="0" dirty="0">
              <a:solidFill>
                <a:prstClr val="black"/>
              </a:solidFill>
              <a:latin typeface="+mj-lt"/>
            </a:endParaRPr>
          </a:p>
        </p:txBody>
      </p:sp>
      <p:pic>
        <p:nvPicPr>
          <p:cNvPr id="35" name="Bildobjekt 34">
            <a:extLst>
              <a:ext uri="{FF2B5EF4-FFF2-40B4-BE49-F238E27FC236}">
                <a16:creationId xmlns:a16="http://schemas.microsoft.com/office/drawing/2014/main" id="{D203D451-5F61-4F66-9625-A38F4AA3C5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35532" y="84403"/>
            <a:ext cx="596338" cy="596338"/>
          </a:xfrm>
          <a:prstGeom prst="rect">
            <a:avLst/>
          </a:prstGeom>
        </p:spPr>
      </p:pic>
      <p:pic>
        <p:nvPicPr>
          <p:cNvPr id="49" name="SOS_Flash">
            <a:hlinkClick r:id="" action="ppaction://media"/>
            <a:extLst>
              <a:ext uri="{FF2B5EF4-FFF2-40B4-BE49-F238E27FC236}">
                <a16:creationId xmlns:a16="http://schemas.microsoft.com/office/drawing/2014/main" id="{16113CA6-E02E-4409-B729-23C7C8F8E9C8}"/>
              </a:ext>
            </a:extLst>
          </p:cNvPr>
          <p:cNvPicPr>
            <a:picLocks noChangeAspect="1"/>
          </p:cNvPicPr>
          <p:nvPr>
            <a:videoFile r:link="rId3"/>
            <p:extLst>
              <p:ext uri="{DAA4B4D4-6D71-4841-9C94-3DE7FCFB9230}">
                <p14:media xmlns:p14="http://schemas.microsoft.com/office/powerpoint/2010/main" r:embed="rId2"/>
              </p:ext>
            </p:extLst>
          </p:nvPr>
        </p:nvPicPr>
        <p:blipFill rotWithShape="1">
          <a:blip r:embed="rId13"/>
          <a:srcRect l="24620" t="25025" r="20862"/>
          <a:stretch/>
        </p:blipFill>
        <p:spPr>
          <a:xfrm>
            <a:off x="9507968" y="9042"/>
            <a:ext cx="989148" cy="765185"/>
          </a:xfrm>
          <a:prstGeom prst="rect">
            <a:avLst/>
          </a:prstGeom>
        </p:spPr>
      </p:pic>
      <p:pic>
        <p:nvPicPr>
          <p:cNvPr id="32" name="Bildobjekt 31">
            <a:extLst>
              <a:ext uri="{FF2B5EF4-FFF2-40B4-BE49-F238E27FC236}">
                <a16:creationId xmlns:a16="http://schemas.microsoft.com/office/drawing/2014/main" id="{4120AD48-9317-C243-3907-A45A098C96D9}"/>
              </a:ext>
            </a:extLst>
          </p:cNvPr>
          <p:cNvPicPr>
            <a:picLocks noChangeAspect="1"/>
          </p:cNvPicPr>
          <p:nvPr/>
        </p:nvPicPr>
        <p:blipFill rotWithShape="1">
          <a:blip r:embed="rId14"/>
          <a:srcRect l="33237" t="18092" r="24246" b="22926"/>
          <a:stretch/>
        </p:blipFill>
        <p:spPr>
          <a:xfrm>
            <a:off x="441072" y="5915449"/>
            <a:ext cx="333146" cy="520494"/>
          </a:xfrm>
          <a:prstGeom prst="rect">
            <a:avLst/>
          </a:prstGeom>
        </p:spPr>
      </p:pic>
      <p:pic>
        <p:nvPicPr>
          <p:cNvPr id="37" name="Bildobjekt 36">
            <a:extLst>
              <a:ext uri="{FF2B5EF4-FFF2-40B4-BE49-F238E27FC236}">
                <a16:creationId xmlns:a16="http://schemas.microsoft.com/office/drawing/2014/main" id="{87DF6856-0460-D52A-3E3E-ED2072F10685}"/>
              </a:ext>
            </a:extLst>
          </p:cNvPr>
          <p:cNvPicPr>
            <a:picLocks noChangeAspect="1"/>
          </p:cNvPicPr>
          <p:nvPr/>
        </p:nvPicPr>
        <p:blipFill>
          <a:blip r:embed="rId15"/>
          <a:stretch>
            <a:fillRect/>
          </a:stretch>
        </p:blipFill>
        <p:spPr>
          <a:xfrm>
            <a:off x="435574" y="5446833"/>
            <a:ext cx="296106" cy="424718"/>
          </a:xfrm>
          <a:prstGeom prst="rect">
            <a:avLst/>
          </a:prstGeom>
        </p:spPr>
      </p:pic>
      <p:pic>
        <p:nvPicPr>
          <p:cNvPr id="40" name="Bildobjekt 39">
            <a:extLst>
              <a:ext uri="{FF2B5EF4-FFF2-40B4-BE49-F238E27FC236}">
                <a16:creationId xmlns:a16="http://schemas.microsoft.com/office/drawing/2014/main" id="{E02580BE-9EBB-426B-7E15-7F3B9A6F2797}"/>
              </a:ext>
            </a:extLst>
          </p:cNvPr>
          <p:cNvPicPr>
            <a:picLocks noChangeAspect="1"/>
          </p:cNvPicPr>
          <p:nvPr/>
        </p:nvPicPr>
        <p:blipFill>
          <a:blip r:embed="rId16"/>
          <a:stretch>
            <a:fillRect/>
          </a:stretch>
        </p:blipFill>
        <p:spPr>
          <a:xfrm>
            <a:off x="430583" y="4935633"/>
            <a:ext cx="315753" cy="416944"/>
          </a:xfrm>
          <a:prstGeom prst="rect">
            <a:avLst/>
          </a:prstGeom>
        </p:spPr>
      </p:pic>
      <p:pic>
        <p:nvPicPr>
          <p:cNvPr id="41" name="Bildobjekt 40">
            <a:extLst>
              <a:ext uri="{FF2B5EF4-FFF2-40B4-BE49-F238E27FC236}">
                <a16:creationId xmlns:a16="http://schemas.microsoft.com/office/drawing/2014/main" id="{E7C3799D-A3DD-DA10-2227-FBD56861A2E1}"/>
              </a:ext>
            </a:extLst>
          </p:cNvPr>
          <p:cNvPicPr>
            <a:picLocks noChangeAspect="1"/>
          </p:cNvPicPr>
          <p:nvPr/>
        </p:nvPicPr>
        <p:blipFill>
          <a:blip r:embed="rId17"/>
          <a:stretch>
            <a:fillRect/>
          </a:stretch>
        </p:blipFill>
        <p:spPr>
          <a:xfrm>
            <a:off x="422607" y="784655"/>
            <a:ext cx="357875" cy="401691"/>
          </a:xfrm>
          <a:prstGeom prst="rect">
            <a:avLst/>
          </a:prstGeom>
        </p:spPr>
      </p:pic>
      <p:pic>
        <p:nvPicPr>
          <p:cNvPr id="42" name="Bildobjekt 41">
            <a:extLst>
              <a:ext uri="{FF2B5EF4-FFF2-40B4-BE49-F238E27FC236}">
                <a16:creationId xmlns:a16="http://schemas.microsoft.com/office/drawing/2014/main" id="{F1B04D4D-5576-35AC-E03F-56EB70837EAE}"/>
              </a:ext>
            </a:extLst>
          </p:cNvPr>
          <p:cNvPicPr>
            <a:picLocks noChangeAspect="1"/>
          </p:cNvPicPr>
          <p:nvPr/>
        </p:nvPicPr>
        <p:blipFill>
          <a:blip r:embed="rId18"/>
          <a:stretch>
            <a:fillRect/>
          </a:stretch>
        </p:blipFill>
        <p:spPr>
          <a:xfrm>
            <a:off x="428871" y="1203525"/>
            <a:ext cx="345347" cy="387747"/>
          </a:xfrm>
          <a:prstGeom prst="rect">
            <a:avLst/>
          </a:prstGeom>
        </p:spPr>
      </p:pic>
      <p:pic>
        <p:nvPicPr>
          <p:cNvPr id="43" name="Bildobjekt 42">
            <a:extLst>
              <a:ext uri="{FF2B5EF4-FFF2-40B4-BE49-F238E27FC236}">
                <a16:creationId xmlns:a16="http://schemas.microsoft.com/office/drawing/2014/main" id="{A56F7B66-424C-96EA-0D6E-4F751EE24F09}"/>
              </a:ext>
            </a:extLst>
          </p:cNvPr>
          <p:cNvPicPr>
            <a:picLocks noChangeAspect="1"/>
          </p:cNvPicPr>
          <p:nvPr/>
        </p:nvPicPr>
        <p:blipFill>
          <a:blip r:embed="rId19"/>
          <a:stretch>
            <a:fillRect/>
          </a:stretch>
        </p:blipFill>
        <p:spPr>
          <a:xfrm>
            <a:off x="438327" y="1652342"/>
            <a:ext cx="312642" cy="373021"/>
          </a:xfrm>
          <a:prstGeom prst="rect">
            <a:avLst/>
          </a:prstGeom>
        </p:spPr>
      </p:pic>
      <p:pic>
        <p:nvPicPr>
          <p:cNvPr id="47" name="Bildobjekt 46">
            <a:extLst>
              <a:ext uri="{FF2B5EF4-FFF2-40B4-BE49-F238E27FC236}">
                <a16:creationId xmlns:a16="http://schemas.microsoft.com/office/drawing/2014/main" id="{E7812CF5-CFC6-FA1C-66C6-F4672A7562F0}"/>
              </a:ext>
            </a:extLst>
          </p:cNvPr>
          <p:cNvPicPr>
            <a:picLocks noChangeAspect="1"/>
          </p:cNvPicPr>
          <p:nvPr/>
        </p:nvPicPr>
        <p:blipFill>
          <a:blip r:embed="rId20"/>
          <a:stretch>
            <a:fillRect/>
          </a:stretch>
        </p:blipFill>
        <p:spPr>
          <a:xfrm>
            <a:off x="430569" y="4486800"/>
            <a:ext cx="298793" cy="361955"/>
          </a:xfrm>
          <a:prstGeom prst="rect">
            <a:avLst/>
          </a:prstGeom>
        </p:spPr>
      </p:pic>
      <p:pic>
        <p:nvPicPr>
          <p:cNvPr id="48" name="Bildobjekt 47">
            <a:extLst>
              <a:ext uri="{FF2B5EF4-FFF2-40B4-BE49-F238E27FC236}">
                <a16:creationId xmlns:a16="http://schemas.microsoft.com/office/drawing/2014/main" id="{CEB141B6-E7B7-A4B2-BF14-93E33CDAE93F}"/>
              </a:ext>
            </a:extLst>
          </p:cNvPr>
          <p:cNvPicPr>
            <a:picLocks noChangeAspect="1"/>
          </p:cNvPicPr>
          <p:nvPr/>
        </p:nvPicPr>
        <p:blipFill>
          <a:blip r:embed="rId21"/>
          <a:stretch>
            <a:fillRect/>
          </a:stretch>
        </p:blipFill>
        <p:spPr>
          <a:xfrm>
            <a:off x="403902" y="4004831"/>
            <a:ext cx="357598" cy="398499"/>
          </a:xfrm>
          <a:prstGeom prst="rect">
            <a:avLst/>
          </a:prstGeom>
        </p:spPr>
      </p:pic>
      <p:pic>
        <p:nvPicPr>
          <p:cNvPr id="50" name="Bildobjekt 49">
            <a:extLst>
              <a:ext uri="{FF2B5EF4-FFF2-40B4-BE49-F238E27FC236}">
                <a16:creationId xmlns:a16="http://schemas.microsoft.com/office/drawing/2014/main" id="{D170966A-C602-E078-8955-5EDD4B667D3F}"/>
              </a:ext>
            </a:extLst>
          </p:cNvPr>
          <p:cNvPicPr>
            <a:picLocks noChangeAspect="1"/>
          </p:cNvPicPr>
          <p:nvPr/>
        </p:nvPicPr>
        <p:blipFill>
          <a:blip r:embed="rId22"/>
          <a:stretch>
            <a:fillRect/>
          </a:stretch>
        </p:blipFill>
        <p:spPr>
          <a:xfrm>
            <a:off x="403899" y="3524608"/>
            <a:ext cx="381498" cy="450023"/>
          </a:xfrm>
          <a:prstGeom prst="rect">
            <a:avLst/>
          </a:prstGeom>
        </p:spPr>
      </p:pic>
      <p:pic>
        <p:nvPicPr>
          <p:cNvPr id="51" name="Bildobjekt 50">
            <a:extLst>
              <a:ext uri="{FF2B5EF4-FFF2-40B4-BE49-F238E27FC236}">
                <a16:creationId xmlns:a16="http://schemas.microsoft.com/office/drawing/2014/main" id="{5391D856-F485-6039-21BD-B0A3245B1640}"/>
              </a:ext>
            </a:extLst>
          </p:cNvPr>
          <p:cNvPicPr>
            <a:picLocks noChangeAspect="1"/>
          </p:cNvPicPr>
          <p:nvPr/>
        </p:nvPicPr>
        <p:blipFill>
          <a:blip r:embed="rId23"/>
          <a:stretch>
            <a:fillRect/>
          </a:stretch>
        </p:blipFill>
        <p:spPr>
          <a:xfrm>
            <a:off x="404370" y="3083033"/>
            <a:ext cx="357127" cy="375232"/>
          </a:xfrm>
          <a:prstGeom prst="rect">
            <a:avLst/>
          </a:prstGeom>
        </p:spPr>
      </p:pic>
      <p:pic>
        <p:nvPicPr>
          <p:cNvPr id="52" name="Bildobjekt 51">
            <a:extLst>
              <a:ext uri="{FF2B5EF4-FFF2-40B4-BE49-F238E27FC236}">
                <a16:creationId xmlns:a16="http://schemas.microsoft.com/office/drawing/2014/main" id="{E5882B8A-5225-BD75-369E-6358F2A4F469}"/>
              </a:ext>
            </a:extLst>
          </p:cNvPr>
          <p:cNvPicPr>
            <a:picLocks noChangeAspect="1"/>
          </p:cNvPicPr>
          <p:nvPr/>
        </p:nvPicPr>
        <p:blipFill>
          <a:blip r:embed="rId24"/>
          <a:stretch>
            <a:fillRect/>
          </a:stretch>
        </p:blipFill>
        <p:spPr>
          <a:xfrm>
            <a:off x="417689" y="2608857"/>
            <a:ext cx="367708" cy="397896"/>
          </a:xfrm>
          <a:prstGeom prst="rect">
            <a:avLst/>
          </a:prstGeom>
        </p:spPr>
      </p:pic>
      <p:pic>
        <p:nvPicPr>
          <p:cNvPr id="53" name="Bildobjekt 52">
            <a:extLst>
              <a:ext uri="{FF2B5EF4-FFF2-40B4-BE49-F238E27FC236}">
                <a16:creationId xmlns:a16="http://schemas.microsoft.com/office/drawing/2014/main" id="{560A19F7-47F5-12D3-0B33-60369786D1E8}"/>
              </a:ext>
            </a:extLst>
          </p:cNvPr>
          <p:cNvPicPr>
            <a:picLocks noChangeAspect="1"/>
          </p:cNvPicPr>
          <p:nvPr/>
        </p:nvPicPr>
        <p:blipFill>
          <a:blip r:embed="rId25"/>
          <a:stretch>
            <a:fillRect/>
          </a:stretch>
        </p:blipFill>
        <p:spPr>
          <a:xfrm>
            <a:off x="426202" y="2088925"/>
            <a:ext cx="380134" cy="439878"/>
          </a:xfrm>
          <a:prstGeom prst="rect">
            <a:avLst/>
          </a:prstGeom>
        </p:spPr>
      </p:pic>
      <p:pic>
        <p:nvPicPr>
          <p:cNvPr id="54" name="Bildobjekt 53">
            <a:extLst>
              <a:ext uri="{FF2B5EF4-FFF2-40B4-BE49-F238E27FC236}">
                <a16:creationId xmlns:a16="http://schemas.microsoft.com/office/drawing/2014/main" id="{66F5AB20-8AD6-1BF8-ACFB-84A61AEA4881}"/>
              </a:ext>
            </a:extLst>
          </p:cNvPr>
          <p:cNvPicPr>
            <a:picLocks noChangeAspect="1"/>
          </p:cNvPicPr>
          <p:nvPr/>
        </p:nvPicPr>
        <p:blipFill>
          <a:blip r:embed="rId26"/>
          <a:stretch>
            <a:fillRect/>
          </a:stretch>
        </p:blipFill>
        <p:spPr>
          <a:xfrm>
            <a:off x="438327" y="358784"/>
            <a:ext cx="305960" cy="369561"/>
          </a:xfrm>
          <a:prstGeom prst="rect">
            <a:avLst/>
          </a:prstGeom>
        </p:spPr>
      </p:pic>
      <p:pic>
        <p:nvPicPr>
          <p:cNvPr id="55" name="Bildobjekt 54">
            <a:extLst>
              <a:ext uri="{FF2B5EF4-FFF2-40B4-BE49-F238E27FC236}">
                <a16:creationId xmlns:a16="http://schemas.microsoft.com/office/drawing/2014/main" id="{D261C542-FA8B-256D-FD6F-458F46CC2566}"/>
              </a:ext>
            </a:extLst>
          </p:cNvPr>
          <p:cNvPicPr>
            <a:picLocks noChangeAspect="1"/>
          </p:cNvPicPr>
          <p:nvPr/>
        </p:nvPicPr>
        <p:blipFill>
          <a:blip r:embed="rId27"/>
          <a:stretch>
            <a:fillRect/>
          </a:stretch>
        </p:blipFill>
        <p:spPr>
          <a:xfrm>
            <a:off x="11572530" y="5744625"/>
            <a:ext cx="356796" cy="422522"/>
          </a:xfrm>
          <a:prstGeom prst="rect">
            <a:avLst/>
          </a:prstGeom>
        </p:spPr>
      </p:pic>
      <p:pic>
        <p:nvPicPr>
          <p:cNvPr id="56" name="Bildobjekt 55">
            <a:extLst>
              <a:ext uri="{FF2B5EF4-FFF2-40B4-BE49-F238E27FC236}">
                <a16:creationId xmlns:a16="http://schemas.microsoft.com/office/drawing/2014/main" id="{944074B6-18AD-AD73-EAF2-B1BC6A688B56}"/>
              </a:ext>
            </a:extLst>
          </p:cNvPr>
          <p:cNvPicPr>
            <a:picLocks noChangeAspect="1"/>
          </p:cNvPicPr>
          <p:nvPr/>
        </p:nvPicPr>
        <p:blipFill>
          <a:blip r:embed="rId28"/>
          <a:stretch>
            <a:fillRect/>
          </a:stretch>
        </p:blipFill>
        <p:spPr>
          <a:xfrm>
            <a:off x="11508005" y="5209133"/>
            <a:ext cx="459748" cy="424718"/>
          </a:xfrm>
          <a:prstGeom prst="rect">
            <a:avLst/>
          </a:prstGeom>
        </p:spPr>
      </p:pic>
      <p:pic>
        <p:nvPicPr>
          <p:cNvPr id="57" name="Bildobjekt 56">
            <a:extLst>
              <a:ext uri="{FF2B5EF4-FFF2-40B4-BE49-F238E27FC236}">
                <a16:creationId xmlns:a16="http://schemas.microsoft.com/office/drawing/2014/main" id="{8B805B54-AC3E-A0B0-F77B-3C2A3F4F37DE}"/>
              </a:ext>
            </a:extLst>
          </p:cNvPr>
          <p:cNvPicPr>
            <a:picLocks noChangeAspect="1"/>
          </p:cNvPicPr>
          <p:nvPr/>
        </p:nvPicPr>
        <p:blipFill>
          <a:blip r:embed="rId29"/>
          <a:stretch>
            <a:fillRect/>
          </a:stretch>
        </p:blipFill>
        <p:spPr>
          <a:xfrm>
            <a:off x="11508396" y="409217"/>
            <a:ext cx="320566" cy="375438"/>
          </a:xfrm>
          <a:prstGeom prst="rect">
            <a:avLst/>
          </a:prstGeom>
        </p:spPr>
      </p:pic>
      <p:pic>
        <p:nvPicPr>
          <p:cNvPr id="58" name="Bildobjekt 57">
            <a:extLst>
              <a:ext uri="{FF2B5EF4-FFF2-40B4-BE49-F238E27FC236}">
                <a16:creationId xmlns:a16="http://schemas.microsoft.com/office/drawing/2014/main" id="{F7C228DB-28F3-18EF-5B31-D343C43D2895}"/>
              </a:ext>
            </a:extLst>
          </p:cNvPr>
          <p:cNvPicPr>
            <a:picLocks noChangeAspect="1"/>
          </p:cNvPicPr>
          <p:nvPr/>
        </p:nvPicPr>
        <p:blipFill rotWithShape="1">
          <a:blip r:embed="rId30"/>
          <a:srcRect l="2253" b="-400"/>
          <a:stretch/>
        </p:blipFill>
        <p:spPr>
          <a:xfrm>
            <a:off x="11508393" y="804322"/>
            <a:ext cx="334281" cy="379497"/>
          </a:xfrm>
          <a:prstGeom prst="rect">
            <a:avLst/>
          </a:prstGeom>
        </p:spPr>
      </p:pic>
      <p:pic>
        <p:nvPicPr>
          <p:cNvPr id="60" name="Bildobjekt 59">
            <a:extLst>
              <a:ext uri="{FF2B5EF4-FFF2-40B4-BE49-F238E27FC236}">
                <a16:creationId xmlns:a16="http://schemas.microsoft.com/office/drawing/2014/main" id="{75F28CAB-DCE5-84B1-9F89-96B8AE3AA0F2}"/>
              </a:ext>
            </a:extLst>
          </p:cNvPr>
          <p:cNvPicPr>
            <a:picLocks noChangeAspect="1"/>
          </p:cNvPicPr>
          <p:nvPr/>
        </p:nvPicPr>
        <p:blipFill>
          <a:blip r:embed="rId31"/>
          <a:stretch>
            <a:fillRect/>
          </a:stretch>
        </p:blipFill>
        <p:spPr>
          <a:xfrm>
            <a:off x="11508396" y="1271079"/>
            <a:ext cx="350436" cy="390177"/>
          </a:xfrm>
          <a:prstGeom prst="rect">
            <a:avLst/>
          </a:prstGeom>
        </p:spPr>
      </p:pic>
      <p:pic>
        <p:nvPicPr>
          <p:cNvPr id="61" name="Bildobjekt 60">
            <a:extLst>
              <a:ext uri="{FF2B5EF4-FFF2-40B4-BE49-F238E27FC236}">
                <a16:creationId xmlns:a16="http://schemas.microsoft.com/office/drawing/2014/main" id="{E3BF403E-CC1B-9525-7410-085BF8E8D1F9}"/>
              </a:ext>
            </a:extLst>
          </p:cNvPr>
          <p:cNvPicPr>
            <a:picLocks noChangeAspect="1"/>
          </p:cNvPicPr>
          <p:nvPr/>
        </p:nvPicPr>
        <p:blipFill>
          <a:blip r:embed="rId32"/>
          <a:stretch>
            <a:fillRect/>
          </a:stretch>
        </p:blipFill>
        <p:spPr>
          <a:xfrm>
            <a:off x="11500333" y="1767004"/>
            <a:ext cx="366556" cy="434080"/>
          </a:xfrm>
          <a:prstGeom prst="rect">
            <a:avLst/>
          </a:prstGeom>
        </p:spPr>
      </p:pic>
      <p:pic>
        <p:nvPicPr>
          <p:cNvPr id="62" name="Bildobjekt 61">
            <a:extLst>
              <a:ext uri="{FF2B5EF4-FFF2-40B4-BE49-F238E27FC236}">
                <a16:creationId xmlns:a16="http://schemas.microsoft.com/office/drawing/2014/main" id="{FDEBCC83-3417-C9AC-2987-2EB289D405B6}"/>
              </a:ext>
            </a:extLst>
          </p:cNvPr>
          <p:cNvPicPr>
            <a:picLocks noChangeAspect="1"/>
          </p:cNvPicPr>
          <p:nvPr/>
        </p:nvPicPr>
        <p:blipFill>
          <a:blip r:embed="rId33"/>
          <a:stretch>
            <a:fillRect/>
          </a:stretch>
        </p:blipFill>
        <p:spPr>
          <a:xfrm>
            <a:off x="11525538" y="2182593"/>
            <a:ext cx="351847" cy="398760"/>
          </a:xfrm>
          <a:prstGeom prst="rect">
            <a:avLst/>
          </a:prstGeom>
        </p:spPr>
      </p:pic>
      <p:pic>
        <p:nvPicPr>
          <p:cNvPr id="63" name="Bildobjekt 62">
            <a:extLst>
              <a:ext uri="{FF2B5EF4-FFF2-40B4-BE49-F238E27FC236}">
                <a16:creationId xmlns:a16="http://schemas.microsoft.com/office/drawing/2014/main" id="{76C9A674-AE59-6642-C49F-43CDF50B960E}"/>
              </a:ext>
            </a:extLst>
          </p:cNvPr>
          <p:cNvPicPr>
            <a:picLocks noChangeAspect="1"/>
          </p:cNvPicPr>
          <p:nvPr/>
        </p:nvPicPr>
        <p:blipFill>
          <a:blip r:embed="rId34"/>
          <a:stretch>
            <a:fillRect/>
          </a:stretch>
        </p:blipFill>
        <p:spPr>
          <a:xfrm>
            <a:off x="11471046" y="3083033"/>
            <a:ext cx="410402" cy="373571"/>
          </a:xfrm>
          <a:prstGeom prst="rect">
            <a:avLst/>
          </a:prstGeom>
        </p:spPr>
      </p:pic>
      <p:pic>
        <p:nvPicPr>
          <p:cNvPr id="1024" name="Bildobjekt 1023">
            <a:extLst>
              <a:ext uri="{FF2B5EF4-FFF2-40B4-BE49-F238E27FC236}">
                <a16:creationId xmlns:a16="http://schemas.microsoft.com/office/drawing/2014/main" id="{4A0BCC83-6231-C472-BC96-9E78342CB7CB}"/>
              </a:ext>
            </a:extLst>
          </p:cNvPr>
          <p:cNvPicPr>
            <a:picLocks noChangeAspect="1"/>
          </p:cNvPicPr>
          <p:nvPr/>
        </p:nvPicPr>
        <p:blipFill>
          <a:blip r:embed="rId35"/>
          <a:stretch>
            <a:fillRect/>
          </a:stretch>
        </p:blipFill>
        <p:spPr>
          <a:xfrm>
            <a:off x="11520800" y="3466234"/>
            <a:ext cx="338032" cy="392849"/>
          </a:xfrm>
          <a:prstGeom prst="rect">
            <a:avLst/>
          </a:prstGeom>
        </p:spPr>
      </p:pic>
      <p:pic>
        <p:nvPicPr>
          <p:cNvPr id="1025" name="Bildobjekt 1024">
            <a:extLst>
              <a:ext uri="{FF2B5EF4-FFF2-40B4-BE49-F238E27FC236}">
                <a16:creationId xmlns:a16="http://schemas.microsoft.com/office/drawing/2014/main" id="{A9C63E09-77DB-1E0E-1097-B89DEDAD5316}"/>
              </a:ext>
            </a:extLst>
          </p:cNvPr>
          <p:cNvPicPr>
            <a:picLocks noChangeAspect="1"/>
          </p:cNvPicPr>
          <p:nvPr/>
        </p:nvPicPr>
        <p:blipFill>
          <a:blip r:embed="rId36"/>
          <a:stretch>
            <a:fillRect/>
          </a:stretch>
        </p:blipFill>
        <p:spPr>
          <a:xfrm>
            <a:off x="11550564" y="3865489"/>
            <a:ext cx="308268" cy="357200"/>
          </a:xfrm>
          <a:prstGeom prst="rect">
            <a:avLst/>
          </a:prstGeom>
        </p:spPr>
      </p:pic>
      <p:pic>
        <p:nvPicPr>
          <p:cNvPr id="1027" name="Bildobjekt 1026">
            <a:extLst>
              <a:ext uri="{FF2B5EF4-FFF2-40B4-BE49-F238E27FC236}">
                <a16:creationId xmlns:a16="http://schemas.microsoft.com/office/drawing/2014/main" id="{82CEC9BF-A51E-A297-8B05-9F6261025788}"/>
              </a:ext>
            </a:extLst>
          </p:cNvPr>
          <p:cNvPicPr>
            <a:picLocks noChangeAspect="1"/>
          </p:cNvPicPr>
          <p:nvPr/>
        </p:nvPicPr>
        <p:blipFill>
          <a:blip r:embed="rId37"/>
          <a:stretch>
            <a:fillRect/>
          </a:stretch>
        </p:blipFill>
        <p:spPr>
          <a:xfrm>
            <a:off x="11565995" y="4260457"/>
            <a:ext cx="275841" cy="372628"/>
          </a:xfrm>
          <a:prstGeom prst="rect">
            <a:avLst/>
          </a:prstGeom>
        </p:spPr>
      </p:pic>
      <p:pic>
        <p:nvPicPr>
          <p:cNvPr id="1029" name="Bildobjekt 1028">
            <a:extLst>
              <a:ext uri="{FF2B5EF4-FFF2-40B4-BE49-F238E27FC236}">
                <a16:creationId xmlns:a16="http://schemas.microsoft.com/office/drawing/2014/main" id="{2966D006-0DF0-6CCD-7419-BE170CC27E73}"/>
              </a:ext>
            </a:extLst>
          </p:cNvPr>
          <p:cNvPicPr>
            <a:picLocks noChangeAspect="1"/>
          </p:cNvPicPr>
          <p:nvPr/>
        </p:nvPicPr>
        <p:blipFill>
          <a:blip r:embed="rId38"/>
          <a:stretch>
            <a:fillRect/>
          </a:stretch>
        </p:blipFill>
        <p:spPr>
          <a:xfrm>
            <a:off x="11554656" y="4733793"/>
            <a:ext cx="322729" cy="362199"/>
          </a:xfrm>
          <a:prstGeom prst="rect">
            <a:avLst/>
          </a:prstGeom>
        </p:spPr>
      </p:pic>
      <p:pic>
        <p:nvPicPr>
          <p:cNvPr id="1033" name="Bildobjekt 1032">
            <a:extLst>
              <a:ext uri="{FF2B5EF4-FFF2-40B4-BE49-F238E27FC236}">
                <a16:creationId xmlns:a16="http://schemas.microsoft.com/office/drawing/2014/main" id="{78AEDE01-B680-6513-C0C5-E8D10052825F}"/>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1545099" y="2616673"/>
            <a:ext cx="320514" cy="387821"/>
          </a:xfrm>
          <a:prstGeom prst="rect">
            <a:avLst/>
          </a:prstGeom>
        </p:spPr>
      </p:pic>
      <p:pic>
        <p:nvPicPr>
          <p:cNvPr id="1034" name="Bildobjekt 1033" descr="logo_sodertornsbrand.png">
            <a:extLst>
              <a:ext uri="{FF2B5EF4-FFF2-40B4-BE49-F238E27FC236}">
                <a16:creationId xmlns:a16="http://schemas.microsoft.com/office/drawing/2014/main" id="{27A3D74A-28C6-3070-1EBE-B2747F59950F}"/>
              </a:ext>
            </a:extLst>
          </p:cNvPr>
          <p:cNvPicPr>
            <a:picLocks noChangeAspect="1"/>
          </p:cNvPicPr>
          <p:nvPr/>
        </p:nvPicPr>
        <p:blipFill>
          <a:blip r:embed="rId40" cstate="print"/>
          <a:stretch>
            <a:fillRect/>
          </a:stretch>
        </p:blipFill>
        <p:spPr>
          <a:xfrm>
            <a:off x="8728098" y="5910308"/>
            <a:ext cx="560134" cy="560134"/>
          </a:xfrm>
          <a:prstGeom prst="rect">
            <a:avLst/>
          </a:prstGeom>
        </p:spPr>
      </p:pic>
      <p:pic>
        <p:nvPicPr>
          <p:cNvPr id="1035" name="Bildobjekt 1034" descr="logo_storstockholmsbrand.png">
            <a:extLst>
              <a:ext uri="{FF2B5EF4-FFF2-40B4-BE49-F238E27FC236}">
                <a16:creationId xmlns:a16="http://schemas.microsoft.com/office/drawing/2014/main" id="{5D5D84A9-5FCF-6E36-A610-9221FA7AD441}"/>
              </a:ext>
            </a:extLst>
          </p:cNvPr>
          <p:cNvPicPr>
            <a:picLocks noChangeAspect="1"/>
          </p:cNvPicPr>
          <p:nvPr/>
        </p:nvPicPr>
        <p:blipFill>
          <a:blip r:embed="rId41" cstate="print"/>
          <a:stretch>
            <a:fillRect/>
          </a:stretch>
        </p:blipFill>
        <p:spPr>
          <a:xfrm>
            <a:off x="5714798" y="5978547"/>
            <a:ext cx="1104848" cy="414318"/>
          </a:xfrm>
          <a:prstGeom prst="rect">
            <a:avLst/>
          </a:prstGeom>
        </p:spPr>
      </p:pic>
      <p:pic>
        <p:nvPicPr>
          <p:cNvPr id="1036" name="Bildobjekt 1035" descr="logotype-sthlmshamnar.png">
            <a:extLst>
              <a:ext uri="{FF2B5EF4-FFF2-40B4-BE49-F238E27FC236}">
                <a16:creationId xmlns:a16="http://schemas.microsoft.com/office/drawing/2014/main" id="{9D0C4FBF-E81B-59CE-745F-D52C1BF12E28}"/>
              </a:ext>
            </a:extLst>
          </p:cNvPr>
          <p:cNvPicPr>
            <a:picLocks noChangeAspect="1"/>
          </p:cNvPicPr>
          <p:nvPr/>
        </p:nvPicPr>
        <p:blipFill>
          <a:blip r:embed="rId42" cstate="print"/>
          <a:stretch>
            <a:fillRect/>
          </a:stretch>
        </p:blipFill>
        <p:spPr>
          <a:xfrm>
            <a:off x="4699244" y="5918195"/>
            <a:ext cx="578402" cy="535022"/>
          </a:xfrm>
          <a:prstGeom prst="rect">
            <a:avLst/>
          </a:prstGeom>
        </p:spPr>
      </p:pic>
      <p:pic>
        <p:nvPicPr>
          <p:cNvPr id="1037" name="Picture 7" descr="\\Ad.stockholm.se\cli-home\ca2home041\aa73202\Documents\My Pictures\programbilder\polisen.png">
            <a:extLst>
              <a:ext uri="{FF2B5EF4-FFF2-40B4-BE49-F238E27FC236}">
                <a16:creationId xmlns:a16="http://schemas.microsoft.com/office/drawing/2014/main" id="{B9A09DCB-2786-E5BE-DB74-24D66D960D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0823" y="5915449"/>
            <a:ext cx="1165136" cy="4442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8" descr="\\Ad.stockholm.se\cli-home\CA2HOME041\aa73202\Documents\My Pictures\programbilder\attunda.png">
            <a:extLst>
              <a:ext uri="{FF2B5EF4-FFF2-40B4-BE49-F238E27FC236}">
                <a16:creationId xmlns:a16="http://schemas.microsoft.com/office/drawing/2014/main" id="{BD875806-9712-2053-B347-7DD6BBA02740}"/>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054927" y="5958691"/>
            <a:ext cx="1526942" cy="436268"/>
          </a:xfrm>
          <a:prstGeom prst="rect">
            <a:avLst/>
          </a:prstGeom>
          <a:noFill/>
          <a:extLst>
            <a:ext uri="{909E8E84-426E-40DD-AFC4-6F175D3DCCD1}">
              <a14:hiddenFill xmlns:a14="http://schemas.microsoft.com/office/drawing/2010/main">
                <a:solidFill>
                  <a:srgbClr val="FFFFFF"/>
                </a:solidFill>
              </a14:hiddenFill>
            </a:ext>
          </a:extLst>
        </p:spPr>
      </p:pic>
      <p:sp>
        <p:nvSpPr>
          <p:cNvPr id="1039" name="textruta 1038">
            <a:extLst>
              <a:ext uri="{FF2B5EF4-FFF2-40B4-BE49-F238E27FC236}">
                <a16:creationId xmlns:a16="http://schemas.microsoft.com/office/drawing/2014/main" id="{0A230C4A-3A38-52E7-70DF-4F86B6141E3B}"/>
              </a:ext>
            </a:extLst>
          </p:cNvPr>
          <p:cNvSpPr txBox="1"/>
          <p:nvPr/>
        </p:nvSpPr>
        <p:spPr>
          <a:xfrm>
            <a:off x="1975450" y="1604751"/>
            <a:ext cx="4970782" cy="2369880"/>
          </a:xfrm>
          <a:prstGeom prst="rect">
            <a:avLst/>
          </a:prstGeom>
          <a:noFill/>
        </p:spPr>
        <p:txBody>
          <a:bodyPr wrap="square" rtlCol="0">
            <a:spAutoFit/>
          </a:bodyPr>
          <a:lstStyle/>
          <a:p>
            <a:pPr marL="285750" indent="-285750">
              <a:spcAft>
                <a:spcPts val="400"/>
              </a:spcAft>
              <a:buFont typeface="Calibri Light" panose="020F0302020204030204" pitchFamily="34" charset="0"/>
              <a:buChar char="+"/>
            </a:pPr>
            <a:r>
              <a:rPr lang="sv-SE" dirty="0">
                <a:latin typeface="+mj-lt"/>
              </a:rPr>
              <a:t>målbild</a:t>
            </a:r>
          </a:p>
          <a:p>
            <a:pPr marL="285750" indent="-285750">
              <a:spcAft>
                <a:spcPts val="400"/>
              </a:spcAft>
              <a:buFont typeface="Calibri Light" panose="020F0302020204030204" pitchFamily="34" charset="0"/>
              <a:buChar char="+"/>
            </a:pPr>
            <a:r>
              <a:rPr lang="sv-SE" dirty="0">
                <a:latin typeface="+mj-lt"/>
              </a:rPr>
              <a:t>syn- och förhållningssätt</a:t>
            </a:r>
          </a:p>
          <a:p>
            <a:pPr marL="285750" indent="-285750">
              <a:spcAft>
                <a:spcPts val="400"/>
              </a:spcAft>
              <a:buFont typeface="Calibri Light" panose="020F0302020204030204" pitchFamily="34" charset="0"/>
              <a:buChar char="+"/>
            </a:pPr>
            <a:r>
              <a:rPr lang="sv-SE" dirty="0">
                <a:latin typeface="+mj-lt"/>
              </a:rPr>
              <a:t>struktur, process, arbetssätt</a:t>
            </a:r>
          </a:p>
          <a:p>
            <a:pPr marL="285750" indent="-285750">
              <a:spcAft>
                <a:spcPts val="400"/>
              </a:spcAft>
              <a:buFont typeface="Calibri Light" panose="020F0302020204030204" pitchFamily="34" charset="0"/>
              <a:buChar char="+"/>
            </a:pPr>
            <a:r>
              <a:rPr lang="sv-SE" dirty="0">
                <a:latin typeface="+mj-lt"/>
              </a:rPr>
              <a:t>finansiering</a:t>
            </a:r>
          </a:p>
          <a:p>
            <a:pPr marL="285750" indent="-285750">
              <a:spcAft>
                <a:spcPts val="400"/>
              </a:spcAft>
              <a:buFont typeface="Calibri Light" panose="020F0302020204030204" pitchFamily="34" charset="0"/>
              <a:buChar char="+"/>
            </a:pPr>
            <a:r>
              <a:rPr lang="sv-SE" dirty="0">
                <a:latin typeface="+mj-lt"/>
              </a:rPr>
              <a:t>koordineringsresurser</a:t>
            </a:r>
          </a:p>
          <a:p>
            <a:pPr marL="285750" indent="-285750">
              <a:spcAft>
                <a:spcPts val="400"/>
              </a:spcAft>
              <a:buFont typeface="Calibri Light" panose="020F0302020204030204" pitchFamily="34" charset="0"/>
              <a:buChar char="+"/>
            </a:pPr>
            <a:r>
              <a:rPr lang="sv-SE" dirty="0">
                <a:latin typeface="+mj-lt"/>
              </a:rPr>
              <a:t>ändamålsenliga samverkanslokaler</a:t>
            </a:r>
          </a:p>
          <a:p>
            <a:pPr marL="285750" indent="-285750">
              <a:spcAft>
                <a:spcPts val="400"/>
              </a:spcAft>
              <a:buFont typeface="Calibri Light" panose="020F0302020204030204" pitchFamily="34" charset="0"/>
              <a:buChar char="="/>
            </a:pPr>
            <a:r>
              <a:rPr lang="sv-SE" sz="2000" b="1" dirty="0">
                <a:latin typeface="+mj-lt"/>
              </a:rPr>
              <a:t>Gemensam regional förmåga</a:t>
            </a:r>
          </a:p>
        </p:txBody>
      </p:sp>
      <p:pic>
        <p:nvPicPr>
          <p:cNvPr id="4" name="Picture 3" descr="logo[1]">
            <a:extLst>
              <a:ext uri="{FF2B5EF4-FFF2-40B4-BE49-F238E27FC236}">
                <a16:creationId xmlns:a16="http://schemas.microsoft.com/office/drawing/2014/main" id="{A85CCEA5-8628-283D-072A-96CC0BAD3C91}"/>
              </a:ext>
            </a:extLst>
          </p:cNvPr>
          <p:cNvPicPr>
            <a:picLocks noChangeAspect="1" noChangeArrowheads="1"/>
          </p:cNvPicPr>
          <p:nvPr/>
        </p:nvPicPr>
        <p:blipFill rotWithShape="1">
          <a:blip r:embed="rId44" cstate="print">
            <a:extLst>
              <a:ext uri="{28A0092B-C50C-407E-A947-70E740481C1C}">
                <a14:useLocalDpi xmlns:a14="http://schemas.microsoft.com/office/drawing/2010/main" val="0"/>
              </a:ext>
            </a:extLst>
          </a:blip>
          <a:srcRect t="14921" b="22604"/>
          <a:stretch/>
        </p:blipFill>
        <p:spPr bwMode="auto">
          <a:xfrm>
            <a:off x="7361604" y="2138908"/>
            <a:ext cx="2365279" cy="625889"/>
          </a:xfrm>
          <a:prstGeom prst="rect">
            <a:avLst/>
          </a:prstGeom>
          <a:solidFill>
            <a:sysClr val="window" lastClr="FFFFFF">
              <a:lumMod val="85000"/>
            </a:sysClr>
          </a:solidFill>
          <a:ln>
            <a:noFill/>
          </a:ln>
        </p:spPr>
      </p:pic>
      <p:pic>
        <p:nvPicPr>
          <p:cNvPr id="5" name="Picture 2">
            <a:extLst>
              <a:ext uri="{FF2B5EF4-FFF2-40B4-BE49-F238E27FC236}">
                <a16:creationId xmlns:a16="http://schemas.microsoft.com/office/drawing/2014/main" id="{5232DAAC-E4E9-4E12-E40D-C5343F4D2D07}"/>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001914" y="2901721"/>
            <a:ext cx="3084657" cy="29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9301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42" fill="hold"/>
                                        <p:tgtEl>
                                          <p:spTgt spid="4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9"/>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49"/>
                                        </p:tgtEl>
                                      </p:cBhvr>
                                    </p:cmd>
                                  </p:childTnLst>
                                </p:cTn>
                              </p:par>
                            </p:childTnLst>
                          </p:cTn>
                        </p:par>
                      </p:childTnLst>
                    </p:cTn>
                  </p:par>
                </p:childTnLst>
              </p:cTn>
              <p:nextCondLst>
                <p:cond evt="onClick" delay="0">
                  <p:tgtEl>
                    <p:spTgt spid="49"/>
                  </p:tgtEl>
                </p:cond>
              </p:nextCondLst>
            </p:seq>
            <p:video>
              <p:cMediaNode vol="80000">
                <p:cTn id="44" repeatCount="indefinite" fill="remove" display="0">
                  <p:stCondLst>
                    <p:cond delay="indefinite"/>
                  </p:stCondLst>
                </p:cTn>
                <p:tgtEl>
                  <p:spTgt spid="49"/>
                </p:tgtEl>
              </p:cMediaNode>
            </p:video>
          </p:childTnLst>
        </p:cTn>
      </p:par>
    </p:tnLst>
    <p:bldLst>
      <p:bldP spid="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C6F1B8AF-763C-443B-81D7-310707A5930C}"/>
              </a:ext>
            </a:extLst>
          </p:cNvPr>
          <p:cNvSpPr/>
          <p:nvPr/>
        </p:nvSpPr>
        <p:spPr>
          <a:xfrm>
            <a:off x="2372566" y="2336400"/>
            <a:ext cx="3875708" cy="1009854"/>
          </a:xfrm>
          <a:prstGeom prst="rect">
            <a:avLst/>
          </a:prstGeom>
          <a:solidFill>
            <a:srgbClr val="C0504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sv-SE" sz="1600" b="1" i="0" u="none" strike="noStrike" kern="0" cap="none" spc="0" normalizeH="0" baseline="0" noProof="0" dirty="0">
                <a:ln>
                  <a:noFill/>
                </a:ln>
                <a:solidFill>
                  <a:sysClr val="windowText" lastClr="000000"/>
                </a:solidFill>
                <a:effectLst/>
                <a:uLnTx/>
                <a:uFillTx/>
                <a:latin typeface="+mj-lt"/>
                <a:ea typeface="+mn-ea"/>
                <a:cs typeface="+mn-cs"/>
              </a:rPr>
              <a:t>Regionalt inriktande</a:t>
            </a:r>
          </a:p>
          <a:p>
            <a:pPr marL="0" marR="0" lvl="0" indent="0" algn="ctr" defTabSz="914400" eaLnBrk="1" fontAlgn="auto" latinLnBrk="0" hangingPunct="1">
              <a:lnSpc>
                <a:spcPts val="1800"/>
              </a:lnSpc>
              <a:spcBef>
                <a:spcPts val="0"/>
              </a:spcBef>
              <a:spcAft>
                <a:spcPts val="0"/>
              </a:spcAft>
              <a:buClrTx/>
              <a:buSzTx/>
              <a:buFontTx/>
              <a:buNone/>
              <a:tabLst/>
              <a:defRPr/>
            </a:pPr>
            <a:r>
              <a:rPr kumimoji="0" lang="sv-SE" sz="16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rPr>
              <a:t>Organisatoriskt övergripande mandat</a:t>
            </a:r>
          </a:p>
          <a:p>
            <a:pPr marL="0" marR="0" lvl="0" indent="0" algn="ctr" defTabSz="914400" eaLnBrk="1" fontAlgn="auto" latinLnBrk="0" hangingPunct="1">
              <a:lnSpc>
                <a:spcPts val="1800"/>
              </a:lnSpc>
              <a:spcBef>
                <a:spcPts val="0"/>
              </a:spcBef>
              <a:spcAft>
                <a:spcPts val="0"/>
              </a:spcAft>
              <a:buClrTx/>
              <a:buSzTx/>
              <a:buFontTx/>
              <a:buNone/>
              <a:tabLst/>
              <a:defRPr/>
            </a:pPr>
            <a:r>
              <a:rPr kumimoji="0" lang="sv-SE" sz="16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rPr>
              <a:t>Inrikta, sätta ramar, prioritera</a:t>
            </a:r>
          </a:p>
        </p:txBody>
      </p:sp>
      <p:sp>
        <p:nvSpPr>
          <p:cNvPr id="30" name="Rektangel 29">
            <a:extLst>
              <a:ext uri="{FF2B5EF4-FFF2-40B4-BE49-F238E27FC236}">
                <a16:creationId xmlns:a16="http://schemas.microsoft.com/office/drawing/2014/main" id="{714B3FD3-732F-4EA5-927E-C651E9C183C1}"/>
              </a:ext>
            </a:extLst>
          </p:cNvPr>
          <p:cNvSpPr/>
          <p:nvPr/>
        </p:nvSpPr>
        <p:spPr>
          <a:xfrm>
            <a:off x="2372566" y="3538182"/>
            <a:ext cx="3875708" cy="1088177"/>
          </a:xfrm>
          <a:prstGeom prst="rect">
            <a:avLst/>
          </a:prstGeom>
          <a:solidFill>
            <a:srgbClr val="FFFF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sv-SE" sz="1600" b="1" i="0" u="none" strike="noStrike" kern="0" cap="none" spc="0" normalizeH="0" baseline="0" noProof="0" dirty="0">
                <a:ln>
                  <a:noFill/>
                </a:ln>
                <a:solidFill>
                  <a:prstClr val="black"/>
                </a:solidFill>
                <a:effectLst/>
                <a:uLnTx/>
                <a:uFillTx/>
                <a:latin typeface="+mj-lt"/>
                <a:ea typeface="+mn-ea"/>
                <a:cs typeface="+mn-cs"/>
              </a:rPr>
              <a:t>Regionalt samordnande</a:t>
            </a:r>
          </a:p>
          <a:p>
            <a:pPr marL="0" marR="0" lvl="0" indent="0" algn="ctr" defTabSz="914400" eaLnBrk="1" fontAlgn="auto" latinLnBrk="0" hangingPunct="1">
              <a:lnSpc>
                <a:spcPts val="1800"/>
              </a:lnSpc>
              <a:spcBef>
                <a:spcPts val="0"/>
              </a:spcBef>
              <a:spcAft>
                <a:spcPts val="0"/>
              </a:spcAft>
              <a:buClrTx/>
              <a:buSzTx/>
              <a:buFontTx/>
              <a:buNone/>
              <a:tabLst/>
              <a:defRPr/>
            </a:pPr>
            <a:r>
              <a:rPr kumimoji="0" lang="sv-SE" sz="1600" b="0" i="0" u="none" strike="noStrike" kern="0" cap="none" spc="0" normalizeH="0" baseline="0" noProof="0" dirty="0">
                <a:ln>
                  <a:noFill/>
                </a:ln>
                <a:solidFill>
                  <a:prstClr val="black"/>
                </a:solidFill>
                <a:effectLst/>
                <a:uLnTx/>
                <a:uFillTx/>
                <a:latin typeface="Calibri Light" panose="020F0302020204030204" pitchFamily="34" charset="0"/>
                <a:ea typeface="+mn-ea"/>
                <a:cs typeface="+mn-cs"/>
              </a:rPr>
              <a:t>Mandat att samordna inom ram, </a:t>
            </a:r>
          </a:p>
          <a:p>
            <a:pPr marL="0" marR="0" lvl="0" indent="0" algn="ctr" defTabSz="914400" eaLnBrk="1" fontAlgn="auto" latinLnBrk="0" hangingPunct="1">
              <a:lnSpc>
                <a:spcPts val="1800"/>
              </a:lnSpc>
              <a:spcBef>
                <a:spcPts val="0"/>
              </a:spcBef>
              <a:spcAft>
                <a:spcPts val="0"/>
              </a:spcAft>
              <a:buClrTx/>
              <a:buSzTx/>
              <a:buFontTx/>
              <a:buNone/>
              <a:tabLst/>
              <a:defRPr/>
            </a:pPr>
            <a:r>
              <a:rPr kumimoji="0" lang="sv-SE" sz="1600" b="0" i="0" u="none" strike="noStrike" kern="0" cap="none" spc="0" normalizeH="0" baseline="0" noProof="0" dirty="0">
                <a:ln>
                  <a:noFill/>
                </a:ln>
                <a:solidFill>
                  <a:prstClr val="black"/>
                </a:solidFill>
                <a:effectLst/>
                <a:uLnTx/>
                <a:uFillTx/>
                <a:latin typeface="Calibri Light" panose="020F0302020204030204" pitchFamily="34" charset="0"/>
                <a:ea typeface="+mn-ea"/>
                <a:cs typeface="+mn-cs"/>
              </a:rPr>
              <a:t>Identifiera, analysera, samordna, bära hem och omsätta i intern koordinering </a:t>
            </a:r>
          </a:p>
        </p:txBody>
      </p:sp>
      <p:sp>
        <p:nvSpPr>
          <p:cNvPr id="31" name="Rektangel 30">
            <a:extLst>
              <a:ext uri="{FF2B5EF4-FFF2-40B4-BE49-F238E27FC236}">
                <a16:creationId xmlns:a16="http://schemas.microsoft.com/office/drawing/2014/main" id="{8EEB0C73-FB1B-4DC0-A62F-BD36A41B5F16}"/>
              </a:ext>
            </a:extLst>
          </p:cNvPr>
          <p:cNvSpPr/>
          <p:nvPr/>
        </p:nvSpPr>
        <p:spPr>
          <a:xfrm>
            <a:off x="2372566" y="4799701"/>
            <a:ext cx="3875708" cy="1088178"/>
          </a:xfrm>
          <a:prstGeom prst="rect">
            <a:avLst/>
          </a:prstGeom>
          <a:solidFill>
            <a:srgbClr val="4E9A1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sv-SE" sz="1600" b="1" i="0" u="none" strike="noStrike" kern="0" cap="none" spc="0" normalizeH="0" baseline="0" noProof="0" dirty="0">
                <a:ln>
                  <a:noFill/>
                </a:ln>
                <a:solidFill>
                  <a:sysClr val="windowText" lastClr="000000"/>
                </a:solidFill>
                <a:effectLst/>
                <a:uLnTx/>
                <a:uFillTx/>
                <a:latin typeface="+mj-lt"/>
                <a:ea typeface="+mn-ea"/>
                <a:cs typeface="+mn-cs"/>
              </a:rPr>
              <a:t>Verkställande</a:t>
            </a:r>
            <a:r>
              <a:rPr kumimoji="0" lang="sv-SE" sz="1600" b="1" i="0" u="none" strike="noStrike" kern="0" cap="none" spc="0" normalizeH="0" baseline="0" noProof="0" dirty="0">
                <a:ln>
                  <a:noFill/>
                </a:ln>
                <a:solidFill>
                  <a:sysClr val="windowText" lastClr="000000"/>
                </a:solidFill>
                <a:effectLst/>
                <a:uLnTx/>
                <a:uFillTx/>
                <a:latin typeface="Calibri"/>
                <a:ea typeface="+mn-ea"/>
                <a:cs typeface="+mn-cs"/>
              </a:rPr>
              <a:t> </a:t>
            </a:r>
          </a:p>
          <a:p>
            <a:pPr marL="0" marR="0" lvl="0" indent="0" algn="ctr" defTabSz="914400" eaLnBrk="1" fontAlgn="auto" latinLnBrk="0" hangingPunct="1">
              <a:lnSpc>
                <a:spcPts val="1800"/>
              </a:lnSpc>
              <a:spcBef>
                <a:spcPts val="0"/>
              </a:spcBef>
              <a:spcAft>
                <a:spcPts val="0"/>
              </a:spcAft>
              <a:buClrTx/>
              <a:buSzTx/>
              <a:buFontTx/>
              <a:buNone/>
              <a:tabLst/>
              <a:defRPr/>
            </a:pPr>
            <a:r>
              <a:rPr kumimoji="0" lang="sv-SE" sz="16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rPr>
              <a:t>Mandat utifrån rutiner, praxis och behov </a:t>
            </a:r>
          </a:p>
          <a:p>
            <a:pPr marL="0" marR="0" lvl="0" indent="0" algn="ctr" defTabSz="914400" eaLnBrk="1" fontAlgn="auto" latinLnBrk="0" hangingPunct="1">
              <a:lnSpc>
                <a:spcPts val="1800"/>
              </a:lnSpc>
              <a:spcBef>
                <a:spcPts val="0"/>
              </a:spcBef>
              <a:spcAft>
                <a:spcPts val="0"/>
              </a:spcAft>
              <a:buClrTx/>
              <a:buSzTx/>
              <a:buFontTx/>
              <a:buNone/>
              <a:tabLst/>
              <a:defRPr/>
            </a:pPr>
            <a:r>
              <a:rPr kumimoji="0" lang="sv-SE" sz="16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rPr>
              <a:t>Verkställa enligt uppdrag </a:t>
            </a:r>
          </a:p>
        </p:txBody>
      </p:sp>
      <p:sp>
        <p:nvSpPr>
          <p:cNvPr id="33" name="textruta 32">
            <a:extLst>
              <a:ext uri="{FF2B5EF4-FFF2-40B4-BE49-F238E27FC236}">
                <a16:creationId xmlns:a16="http://schemas.microsoft.com/office/drawing/2014/main" id="{E773401F-DD0B-4277-B668-4957C4BFCEA7}"/>
              </a:ext>
            </a:extLst>
          </p:cNvPr>
          <p:cNvSpPr txBox="1"/>
          <p:nvPr/>
        </p:nvSpPr>
        <p:spPr>
          <a:xfrm>
            <a:off x="7109424" y="1672124"/>
            <a:ext cx="4510803" cy="3293209"/>
          </a:xfrm>
          <a:prstGeom prst="rect">
            <a:avLst/>
          </a:prstGeom>
          <a:noFill/>
        </p:spPr>
        <p:txBody>
          <a:bodyPr wrap="square" rtlCol="0">
            <a:spAutoFit/>
          </a:bodyPr>
          <a:lstStyle/>
          <a:p>
            <a:pPr>
              <a:defRPr/>
            </a:pPr>
            <a:r>
              <a:rPr lang="sv-SE" sz="1600" b="1" dirty="0">
                <a:solidFill>
                  <a:prstClr val="black"/>
                </a:solidFill>
                <a:latin typeface="+mj-lt"/>
              </a:rPr>
              <a:t>I ORDINARIE LÄGE </a:t>
            </a:r>
            <a:r>
              <a:rPr lang="sv-SE" sz="1600" dirty="0">
                <a:solidFill>
                  <a:prstClr val="black"/>
                </a:solidFill>
                <a:latin typeface="+mj-lt"/>
              </a:rPr>
              <a:t>deltar representanter (personer) som är utsedda av aktörerna själva. Representanterna ansvarar för att ta in och återföra information och synpunkter till egen organisation.</a:t>
            </a:r>
          </a:p>
          <a:p>
            <a:pPr>
              <a:defRPr/>
            </a:pPr>
            <a:endParaRPr lang="sv-SE" sz="1600" b="1" dirty="0">
              <a:solidFill>
                <a:prstClr val="black"/>
              </a:solidFill>
              <a:latin typeface="Calibri Light" panose="020F0302020204030204" pitchFamily="34" charset="0"/>
            </a:endParaRPr>
          </a:p>
          <a:p>
            <a:pPr>
              <a:defRPr/>
            </a:pPr>
            <a:endParaRPr lang="sv-SE" sz="1600" b="1" dirty="0">
              <a:solidFill>
                <a:prstClr val="black"/>
              </a:solidFill>
            </a:endParaRPr>
          </a:p>
          <a:p>
            <a:pPr>
              <a:defRPr/>
            </a:pPr>
            <a:endParaRPr lang="sv-SE" sz="1600" b="1" dirty="0">
              <a:solidFill>
                <a:prstClr val="black"/>
              </a:solidFill>
            </a:endParaRPr>
          </a:p>
          <a:p>
            <a:pPr>
              <a:defRPr/>
            </a:pPr>
            <a:endParaRPr lang="sv-SE" sz="1600" b="1" dirty="0">
              <a:solidFill>
                <a:prstClr val="black"/>
              </a:solidFill>
            </a:endParaRPr>
          </a:p>
          <a:p>
            <a:pPr>
              <a:defRPr/>
            </a:pPr>
            <a:endParaRPr lang="sv-SE" sz="1600" b="1" dirty="0">
              <a:solidFill>
                <a:prstClr val="black"/>
              </a:solidFill>
            </a:endParaRPr>
          </a:p>
          <a:p>
            <a:pPr>
              <a:defRPr/>
            </a:pPr>
            <a:r>
              <a:rPr lang="sv-SE" sz="1600" b="1" dirty="0">
                <a:solidFill>
                  <a:prstClr val="black"/>
                </a:solidFill>
                <a:latin typeface="+mj-lt"/>
              </a:rPr>
              <a:t>I AKTIVERAT LÄGE </a:t>
            </a:r>
            <a:r>
              <a:rPr lang="sv-SE" sz="1600" dirty="0">
                <a:solidFill>
                  <a:prstClr val="black"/>
                </a:solidFill>
                <a:latin typeface="+mj-lt"/>
              </a:rPr>
              <a:t>funktion istället för person (t ex TiB, </a:t>
            </a:r>
            <a:r>
              <a:rPr lang="sv-SE" sz="1600" dirty="0" err="1">
                <a:solidFill>
                  <a:prstClr val="black"/>
                </a:solidFill>
                <a:latin typeface="+mj-lt"/>
              </a:rPr>
              <a:t>KiB</a:t>
            </a:r>
            <a:r>
              <a:rPr lang="sv-SE" sz="1600" dirty="0">
                <a:solidFill>
                  <a:prstClr val="black"/>
                </a:solidFill>
                <a:latin typeface="+mj-lt"/>
              </a:rPr>
              <a:t>, VB eller motsvarande beredskapsfunktion för att säkra samverkan även utanför kontorstid.</a:t>
            </a:r>
          </a:p>
          <a:p>
            <a:pPr>
              <a:defRPr/>
            </a:pPr>
            <a:endParaRPr lang="sv-SE" sz="1600" dirty="0">
              <a:solidFill>
                <a:prstClr val="black"/>
              </a:solidFill>
              <a:latin typeface="Calibri Light" panose="020F0302020204030204" pitchFamily="34" charset="0"/>
            </a:endParaRPr>
          </a:p>
        </p:txBody>
      </p:sp>
      <p:sp>
        <p:nvSpPr>
          <p:cNvPr id="2" name="Rektangel 1">
            <a:extLst>
              <a:ext uri="{FF2B5EF4-FFF2-40B4-BE49-F238E27FC236}">
                <a16:creationId xmlns:a16="http://schemas.microsoft.com/office/drawing/2014/main" id="{ACC1562F-9520-4A35-A069-EE9E257157DC}"/>
              </a:ext>
            </a:extLst>
          </p:cNvPr>
          <p:cNvSpPr/>
          <p:nvPr/>
        </p:nvSpPr>
        <p:spPr>
          <a:xfrm>
            <a:off x="2372566" y="1646724"/>
            <a:ext cx="3875708" cy="538733"/>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Ellips 47">
            <a:extLst>
              <a:ext uri="{FF2B5EF4-FFF2-40B4-BE49-F238E27FC236}">
                <a16:creationId xmlns:a16="http://schemas.microsoft.com/office/drawing/2014/main" id="{5CF3926F-C5B6-4389-AF1F-701749FBCDDD}"/>
              </a:ext>
            </a:extLst>
          </p:cNvPr>
          <p:cNvSpPr/>
          <p:nvPr/>
        </p:nvSpPr>
        <p:spPr>
          <a:xfrm>
            <a:off x="2827174" y="1733423"/>
            <a:ext cx="2958452" cy="376560"/>
          </a:xfrm>
          <a:prstGeom prst="ellipse">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effectLst/>
                <a:uLnTx/>
                <a:uFillTx/>
                <a:latin typeface="+mj-lt"/>
                <a:ea typeface="+mn-ea"/>
                <a:cs typeface="+mn-cs"/>
              </a:rPr>
              <a:t>Regionalt råd</a:t>
            </a:r>
          </a:p>
        </p:txBody>
      </p:sp>
      <p:sp>
        <p:nvSpPr>
          <p:cNvPr id="50" name="textruta 49">
            <a:extLst>
              <a:ext uri="{FF2B5EF4-FFF2-40B4-BE49-F238E27FC236}">
                <a16:creationId xmlns:a16="http://schemas.microsoft.com/office/drawing/2014/main" id="{297A265A-D9E2-4784-9A79-C5639625EA13}"/>
              </a:ext>
            </a:extLst>
          </p:cNvPr>
          <p:cNvSpPr txBox="1"/>
          <p:nvPr/>
        </p:nvSpPr>
        <p:spPr>
          <a:xfrm>
            <a:off x="529389" y="1041511"/>
            <a:ext cx="11808385" cy="400110"/>
          </a:xfrm>
          <a:prstGeom prst="rect">
            <a:avLst/>
          </a:prstGeom>
          <a:noFill/>
        </p:spPr>
        <p:txBody>
          <a:bodyPr wrap="square">
            <a:spAutoFit/>
          </a:bodyPr>
          <a:lstStyle/>
          <a:p>
            <a:r>
              <a:rPr lang="sv-SE" sz="2000" dirty="0">
                <a:solidFill>
                  <a:sysClr val="windowText" lastClr="000000"/>
                </a:solidFill>
                <a:latin typeface="+mj-lt"/>
                <a:ea typeface="+mj-ea"/>
                <a:cs typeface="+mj-cs"/>
              </a:rPr>
              <a:t>Strukturerad</a:t>
            </a:r>
            <a:r>
              <a:rPr kumimoji="0" lang="sv-SE" sz="2000" b="0" i="0" u="none" strike="noStrike" kern="1200" cap="none" spc="0" normalizeH="0" baseline="0" noProof="0" dirty="0">
                <a:ln>
                  <a:noFill/>
                </a:ln>
                <a:solidFill>
                  <a:sysClr val="windowText" lastClr="000000"/>
                </a:solidFill>
                <a:effectLst/>
                <a:uLnTx/>
                <a:uFillTx/>
                <a:latin typeface="+mj-lt"/>
                <a:ea typeface="+mj-ea"/>
                <a:cs typeface="+mj-cs"/>
              </a:rPr>
              <a:t> samverkan i vardagen leder till god förmåga att samverka vid händelser</a:t>
            </a:r>
            <a:endParaRPr lang="sv-SE" sz="2000" dirty="0">
              <a:latin typeface="+mj-lt"/>
            </a:endParaRPr>
          </a:p>
        </p:txBody>
      </p:sp>
      <p:sp>
        <p:nvSpPr>
          <p:cNvPr id="51" name="Rubrik 1">
            <a:extLst>
              <a:ext uri="{FF2B5EF4-FFF2-40B4-BE49-F238E27FC236}">
                <a16:creationId xmlns:a16="http://schemas.microsoft.com/office/drawing/2014/main" id="{44D8F6A0-67E3-42EF-8240-DF8CED100796}"/>
              </a:ext>
            </a:extLst>
          </p:cNvPr>
          <p:cNvSpPr>
            <a:spLocks noGrp="1"/>
          </p:cNvSpPr>
          <p:nvPr>
            <p:ph type="title"/>
          </p:nvPr>
        </p:nvSpPr>
        <p:spPr>
          <a:xfrm>
            <a:off x="529389" y="267503"/>
            <a:ext cx="10167937" cy="967773"/>
          </a:xfrm>
        </p:spPr>
        <p:txBody>
          <a:bodyPr>
            <a:normAutofit/>
          </a:bodyPr>
          <a:lstStyle/>
          <a:p>
            <a:pPr algn="l"/>
            <a:r>
              <a:rPr lang="sv-SE" sz="4000" dirty="0">
                <a:solidFill>
                  <a:srgbClr val="009900"/>
                </a:solidFill>
                <a:latin typeface="Calibri Light" panose="020F0302020204030204" pitchFamily="34" charset="0"/>
              </a:rPr>
              <a:t>Regional samverkansmodell</a:t>
            </a:r>
          </a:p>
        </p:txBody>
      </p:sp>
      <p:sp>
        <p:nvSpPr>
          <p:cNvPr id="10" name="textruta 9">
            <a:extLst>
              <a:ext uri="{FF2B5EF4-FFF2-40B4-BE49-F238E27FC236}">
                <a16:creationId xmlns:a16="http://schemas.microsoft.com/office/drawing/2014/main" id="{EBF8F589-DEAB-4D3B-AC5D-374A1048C865}"/>
              </a:ext>
            </a:extLst>
          </p:cNvPr>
          <p:cNvSpPr txBox="1"/>
          <p:nvPr/>
        </p:nvSpPr>
        <p:spPr>
          <a:xfrm>
            <a:off x="436228" y="1707740"/>
            <a:ext cx="1621172" cy="338554"/>
          </a:xfrm>
          <a:prstGeom prst="rect">
            <a:avLst/>
          </a:prstGeom>
          <a:noFill/>
        </p:spPr>
        <p:txBody>
          <a:bodyPr wrap="square" rtlCol="0">
            <a:spAutoFit/>
          </a:bodyPr>
          <a:lstStyle/>
          <a:p>
            <a:pPr>
              <a:defRPr/>
            </a:pPr>
            <a:r>
              <a:rPr lang="sv-SE" sz="1600" dirty="0">
                <a:solidFill>
                  <a:prstClr val="black"/>
                </a:solidFill>
                <a:latin typeface="Calibri Light" panose="020F0302020204030204" pitchFamily="34" charset="0"/>
              </a:rPr>
              <a:t>Landshövdingen</a:t>
            </a:r>
            <a:endParaRPr lang="sv-SE" sz="1400" dirty="0">
              <a:solidFill>
                <a:prstClr val="black"/>
              </a:solidFill>
              <a:latin typeface="Calibri Light" panose="020F0302020204030204" pitchFamily="34" charset="0"/>
            </a:endParaRPr>
          </a:p>
        </p:txBody>
      </p:sp>
      <p:sp>
        <p:nvSpPr>
          <p:cNvPr id="11" name="textruta 10">
            <a:extLst>
              <a:ext uri="{FF2B5EF4-FFF2-40B4-BE49-F238E27FC236}">
                <a16:creationId xmlns:a16="http://schemas.microsoft.com/office/drawing/2014/main" id="{6897432A-A63F-48B6-BDC8-6950D0D24BA6}"/>
              </a:ext>
            </a:extLst>
          </p:cNvPr>
          <p:cNvSpPr txBox="1"/>
          <p:nvPr/>
        </p:nvSpPr>
        <p:spPr>
          <a:xfrm>
            <a:off x="436228" y="2442523"/>
            <a:ext cx="2163642" cy="584775"/>
          </a:xfrm>
          <a:prstGeom prst="rect">
            <a:avLst/>
          </a:prstGeom>
          <a:noFill/>
        </p:spPr>
        <p:txBody>
          <a:bodyPr wrap="square" rtlCol="0">
            <a:spAutoFit/>
          </a:bodyPr>
          <a:lstStyle/>
          <a:p>
            <a:pPr>
              <a:defRPr/>
            </a:pPr>
            <a:r>
              <a:rPr lang="sv-SE" sz="1600" dirty="0">
                <a:solidFill>
                  <a:prstClr val="black"/>
                </a:solidFill>
                <a:latin typeface="Calibri Light" panose="020F0302020204030204" pitchFamily="34" charset="0"/>
              </a:rPr>
              <a:t>Länsöverdirektören ordförande</a:t>
            </a:r>
          </a:p>
        </p:txBody>
      </p:sp>
      <p:sp>
        <p:nvSpPr>
          <p:cNvPr id="12" name="textruta 11">
            <a:extLst>
              <a:ext uri="{FF2B5EF4-FFF2-40B4-BE49-F238E27FC236}">
                <a16:creationId xmlns:a16="http://schemas.microsoft.com/office/drawing/2014/main" id="{03DB8285-3126-4442-9AB5-94EA04931151}"/>
              </a:ext>
            </a:extLst>
          </p:cNvPr>
          <p:cNvSpPr txBox="1"/>
          <p:nvPr/>
        </p:nvSpPr>
        <p:spPr>
          <a:xfrm>
            <a:off x="436228" y="3527118"/>
            <a:ext cx="1327258" cy="584775"/>
          </a:xfrm>
          <a:prstGeom prst="rect">
            <a:avLst/>
          </a:prstGeom>
          <a:noFill/>
        </p:spPr>
        <p:txBody>
          <a:bodyPr wrap="square" rtlCol="0">
            <a:spAutoFit/>
          </a:bodyPr>
          <a:lstStyle/>
          <a:p>
            <a:pPr>
              <a:defRPr/>
            </a:pPr>
            <a:r>
              <a:rPr lang="sv-SE" sz="1600" dirty="0">
                <a:solidFill>
                  <a:prstClr val="black"/>
                </a:solidFill>
                <a:latin typeface="Calibri Light" panose="020F0302020204030204" pitchFamily="34" charset="0"/>
              </a:rPr>
              <a:t>Länsstyrelsen representerar</a:t>
            </a:r>
          </a:p>
        </p:txBody>
      </p:sp>
      <p:pic>
        <p:nvPicPr>
          <p:cNvPr id="6" name="Picture 3" descr="logo[1]">
            <a:extLst>
              <a:ext uri="{FF2B5EF4-FFF2-40B4-BE49-F238E27FC236}">
                <a16:creationId xmlns:a16="http://schemas.microsoft.com/office/drawing/2014/main" id="{6C45C185-6903-6A91-30DD-069F665328F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921" b="22604"/>
          <a:stretch/>
        </p:blipFill>
        <p:spPr bwMode="auto">
          <a:xfrm>
            <a:off x="467544" y="6127326"/>
            <a:ext cx="2365279" cy="625889"/>
          </a:xfrm>
          <a:prstGeom prst="rect">
            <a:avLst/>
          </a:prstGeom>
          <a:solidFill>
            <a:sysClr val="window" lastClr="FFFFFF">
              <a:lumMod val="85000"/>
            </a:sysClr>
          </a:solidFill>
          <a:ln>
            <a:noFill/>
          </a:ln>
        </p:spPr>
      </p:pic>
      <p:cxnSp>
        <p:nvCxnSpPr>
          <p:cNvPr id="7" name="Rak koppling 6">
            <a:extLst>
              <a:ext uri="{FF2B5EF4-FFF2-40B4-BE49-F238E27FC236}">
                <a16:creationId xmlns:a16="http://schemas.microsoft.com/office/drawing/2014/main" id="{3089C38A-5B01-D065-F09A-74B24262A8CA}"/>
              </a:ext>
            </a:extLst>
          </p:cNvPr>
          <p:cNvCxnSpPr>
            <a:cxnSpLocks/>
          </p:cNvCxnSpPr>
          <p:nvPr/>
        </p:nvCxnSpPr>
        <p:spPr>
          <a:xfrm>
            <a:off x="0" y="6020007"/>
            <a:ext cx="12192000" cy="0"/>
          </a:xfrm>
          <a:prstGeom prst="line">
            <a:avLst/>
          </a:prstGeom>
          <a:noFill/>
          <a:ln w="38100" cap="flat" cmpd="sng" algn="ctr">
            <a:solidFill>
              <a:srgbClr val="2AA907"/>
            </a:solidFill>
            <a:prstDash val="solid"/>
          </a:ln>
          <a:effectLst>
            <a:outerShdw blurRad="40000" dist="20000" dir="5400000" rotWithShape="0">
              <a:srgbClr val="000000">
                <a:alpha val="38000"/>
              </a:srgbClr>
            </a:outerShdw>
          </a:effectLst>
        </p:spPr>
      </p:cxnSp>
      <p:pic>
        <p:nvPicPr>
          <p:cNvPr id="8" name="Picture 2">
            <a:extLst>
              <a:ext uri="{FF2B5EF4-FFF2-40B4-BE49-F238E27FC236}">
                <a16:creationId xmlns:a16="http://schemas.microsoft.com/office/drawing/2014/main" id="{B47CA039-0068-EC08-C07E-25A37D645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053" y="6292841"/>
            <a:ext cx="3084657" cy="29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7571FB4D-44EF-CB42-C28D-476DD228265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075"/>
          <a:stretch/>
        </p:blipFill>
        <p:spPr bwMode="auto">
          <a:xfrm>
            <a:off x="8652619" y="2937685"/>
            <a:ext cx="835595" cy="71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5093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3" grpId="0"/>
      <p:bldP spid="2" grpId="0" animBg="1"/>
      <p:bldP spid="50" grpId="0"/>
      <p:bldP spid="51"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
            <a:extLst>
              <a:ext uri="{FF2B5EF4-FFF2-40B4-BE49-F238E27FC236}">
                <a16:creationId xmlns:a16="http://schemas.microsoft.com/office/drawing/2014/main" id="{0C5B3A24-0315-47A5-ADC2-C73376C2B68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921" b="22604"/>
          <a:stretch/>
        </p:blipFill>
        <p:spPr bwMode="auto">
          <a:xfrm>
            <a:off x="467544" y="6127326"/>
            <a:ext cx="2365279" cy="625889"/>
          </a:xfrm>
          <a:prstGeom prst="rect">
            <a:avLst/>
          </a:prstGeom>
          <a:solidFill>
            <a:sysClr val="window" lastClr="FFFFFF">
              <a:lumMod val="85000"/>
            </a:sysClr>
          </a:solidFill>
          <a:ln>
            <a:noFill/>
          </a:ln>
        </p:spPr>
      </p:pic>
      <p:cxnSp>
        <p:nvCxnSpPr>
          <p:cNvPr id="5" name="Rak koppling 4">
            <a:extLst>
              <a:ext uri="{FF2B5EF4-FFF2-40B4-BE49-F238E27FC236}">
                <a16:creationId xmlns:a16="http://schemas.microsoft.com/office/drawing/2014/main" id="{C2342E42-7102-4FAC-AF79-23676F17BA0A}"/>
              </a:ext>
            </a:extLst>
          </p:cNvPr>
          <p:cNvCxnSpPr>
            <a:cxnSpLocks/>
          </p:cNvCxnSpPr>
          <p:nvPr/>
        </p:nvCxnSpPr>
        <p:spPr>
          <a:xfrm>
            <a:off x="0" y="6020007"/>
            <a:ext cx="12192000" cy="0"/>
          </a:xfrm>
          <a:prstGeom prst="line">
            <a:avLst/>
          </a:prstGeom>
          <a:noFill/>
          <a:ln w="38100" cap="flat" cmpd="sng" algn="ctr">
            <a:solidFill>
              <a:srgbClr val="2AA907"/>
            </a:solidFill>
            <a:prstDash val="solid"/>
          </a:ln>
          <a:effectLst>
            <a:outerShdw blurRad="40000" dist="20000" dir="5400000" rotWithShape="0">
              <a:srgbClr val="000000">
                <a:alpha val="38000"/>
              </a:srgbClr>
            </a:outerShdw>
          </a:effectLst>
        </p:spPr>
      </p:cxnSp>
      <p:pic>
        <p:nvPicPr>
          <p:cNvPr id="6" name="Picture 2">
            <a:extLst>
              <a:ext uri="{FF2B5EF4-FFF2-40B4-BE49-F238E27FC236}">
                <a16:creationId xmlns:a16="http://schemas.microsoft.com/office/drawing/2014/main" id="{F15F89C0-2CC7-4DC8-95FA-C8AA002C09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053" y="6292841"/>
            <a:ext cx="3084657" cy="29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ubrik 1">
            <a:extLst>
              <a:ext uri="{FF2B5EF4-FFF2-40B4-BE49-F238E27FC236}">
                <a16:creationId xmlns:a16="http://schemas.microsoft.com/office/drawing/2014/main" id="{01B949BB-277D-46D9-9DA9-559D29603685}"/>
              </a:ext>
            </a:extLst>
          </p:cNvPr>
          <p:cNvSpPr>
            <a:spLocks noGrp="1"/>
          </p:cNvSpPr>
          <p:nvPr>
            <p:ph type="title"/>
          </p:nvPr>
        </p:nvSpPr>
        <p:spPr>
          <a:xfrm>
            <a:off x="828771" y="200122"/>
            <a:ext cx="10972800" cy="1143000"/>
          </a:xfrm>
        </p:spPr>
        <p:txBody>
          <a:bodyPr>
            <a:normAutofit/>
          </a:bodyPr>
          <a:lstStyle/>
          <a:p>
            <a:r>
              <a:rPr lang="sv-SE" sz="4000" dirty="0">
                <a:solidFill>
                  <a:srgbClr val="009900"/>
                </a:solidFill>
                <a:latin typeface="Calibri Light" panose="020F0302020204030204" pitchFamily="34" charset="0"/>
              </a:rPr>
              <a:t>Gemensamma resurser för arbetet i SSR</a:t>
            </a:r>
          </a:p>
        </p:txBody>
      </p:sp>
      <p:sp>
        <p:nvSpPr>
          <p:cNvPr id="18" name="textruta 17">
            <a:extLst>
              <a:ext uri="{FF2B5EF4-FFF2-40B4-BE49-F238E27FC236}">
                <a16:creationId xmlns:a16="http://schemas.microsoft.com/office/drawing/2014/main" id="{85CBF356-75EC-4638-AE3C-1E3C4294E41A}"/>
              </a:ext>
            </a:extLst>
          </p:cNvPr>
          <p:cNvSpPr txBox="1"/>
          <p:nvPr/>
        </p:nvSpPr>
        <p:spPr>
          <a:xfrm>
            <a:off x="969173" y="1378675"/>
            <a:ext cx="10691995" cy="4657685"/>
          </a:xfrm>
          <a:prstGeom prst="rect">
            <a:avLst/>
          </a:prstGeom>
          <a:noFill/>
        </p:spPr>
        <p:txBody>
          <a:bodyPr wrap="square" rtlCol="0">
            <a:spAutoFit/>
          </a:bodyPr>
          <a:lstStyle/>
          <a:p>
            <a:pPr>
              <a:lnSpc>
                <a:spcPts val="2800"/>
              </a:lnSpc>
              <a:defRPr/>
            </a:pPr>
            <a:r>
              <a:rPr lang="sv-SE" sz="2400" dirty="0">
                <a:solidFill>
                  <a:srgbClr val="009900"/>
                </a:solidFill>
                <a:latin typeface="+mj-lt"/>
              </a:rPr>
              <a:t>Samordningskansli</a:t>
            </a:r>
          </a:p>
          <a:p>
            <a:pPr marL="285750" indent="-285750">
              <a:lnSpc>
                <a:spcPts val="2000"/>
              </a:lnSpc>
              <a:buFontTx/>
              <a:buChar char="-"/>
              <a:defRPr/>
            </a:pPr>
            <a:r>
              <a:rPr lang="sv-SE" dirty="0">
                <a:solidFill>
                  <a:prstClr val="black"/>
                </a:solidFill>
                <a:latin typeface="Calibri Light" panose="020F0302020204030204"/>
              </a:rPr>
              <a:t>Driver forum, arbetsgrupper och gemensamt arbete</a:t>
            </a:r>
          </a:p>
          <a:p>
            <a:pPr marL="285750" indent="-285750">
              <a:lnSpc>
                <a:spcPts val="2000"/>
              </a:lnSpc>
              <a:buFontTx/>
              <a:buChar char="-"/>
              <a:defRPr/>
            </a:pPr>
            <a:r>
              <a:rPr lang="sv-SE" dirty="0">
                <a:solidFill>
                  <a:prstClr val="black"/>
                </a:solidFill>
                <a:latin typeface="Calibri Light" panose="020F0302020204030204"/>
              </a:rPr>
              <a:t>Leder utbildningar och aktiviteter</a:t>
            </a:r>
          </a:p>
          <a:p>
            <a:pPr marL="285750" indent="-285750">
              <a:lnSpc>
                <a:spcPts val="2000"/>
              </a:lnSpc>
              <a:buFontTx/>
              <a:buChar char="-"/>
              <a:defRPr/>
            </a:pPr>
            <a:r>
              <a:rPr lang="sv-SE" dirty="0">
                <a:solidFill>
                  <a:prstClr val="black"/>
                </a:solidFill>
                <a:latin typeface="Calibri Light" panose="020F0302020204030204"/>
              </a:rPr>
              <a:t>Möjliggör ett aktörsnära arbete</a:t>
            </a:r>
          </a:p>
          <a:p>
            <a:pPr marL="285750" indent="-285750">
              <a:lnSpc>
                <a:spcPts val="2000"/>
              </a:lnSpc>
              <a:spcAft>
                <a:spcPts val="600"/>
              </a:spcAft>
              <a:buFontTx/>
              <a:buChar char="-"/>
              <a:defRPr/>
            </a:pPr>
            <a:r>
              <a:rPr lang="sv-SE" dirty="0">
                <a:solidFill>
                  <a:prstClr val="black"/>
                </a:solidFill>
                <a:latin typeface="Calibri Light" panose="020F0302020204030204"/>
              </a:rPr>
              <a:t>Bidrar till kompetensöverföring </a:t>
            </a:r>
          </a:p>
          <a:p>
            <a:pPr>
              <a:lnSpc>
                <a:spcPts val="2800"/>
              </a:lnSpc>
              <a:defRPr/>
            </a:pPr>
            <a:r>
              <a:rPr kumimoji="0" lang="sv-SE" sz="2400" b="0" i="0" u="none" strike="noStrike" kern="1200" cap="none" spc="0" normalizeH="0" baseline="0" noProof="0" dirty="0">
                <a:ln>
                  <a:noFill/>
                </a:ln>
                <a:solidFill>
                  <a:srgbClr val="009900"/>
                </a:solidFill>
                <a:effectLst/>
                <a:uLnTx/>
                <a:uFillTx/>
                <a:latin typeface="+mj-lt"/>
                <a:ea typeface="+mn-ea"/>
                <a:cs typeface="+mn-cs"/>
              </a:rPr>
              <a:t>Regional samverkanskoordinator i beredskap - </a:t>
            </a:r>
            <a:r>
              <a:rPr kumimoji="0" lang="sv-SE" sz="2400" i="0" u="none" strike="noStrike" kern="1200" cap="none" spc="0" normalizeH="0" baseline="0" noProof="0" dirty="0">
                <a:ln>
                  <a:noFill/>
                </a:ln>
                <a:solidFill>
                  <a:srgbClr val="009900"/>
                </a:solidFill>
                <a:effectLst/>
                <a:uLnTx/>
                <a:uFillTx/>
                <a:latin typeface="+mj-lt"/>
                <a:ea typeface="+mn-ea"/>
                <a:cs typeface="+mn-cs"/>
              </a:rPr>
              <a:t>RSIB</a:t>
            </a:r>
          </a:p>
          <a:p>
            <a:pPr marL="285750" marR="0" lvl="0" indent="-285750" algn="l" defTabSz="914400" rtl="0" eaLnBrk="1" fontAlgn="auto" latinLnBrk="0" hangingPunct="1">
              <a:lnSpc>
                <a:spcPts val="2000"/>
              </a:lnSpc>
              <a:spcBef>
                <a:spcPts val="0"/>
              </a:spcBef>
              <a:spcAft>
                <a:spcPts val="0"/>
              </a:spcAft>
              <a:buClrTx/>
              <a:buSzTx/>
              <a:buFontTx/>
              <a:buChar char="-"/>
              <a:tabLst/>
              <a:defRPr/>
            </a:pPr>
            <a:r>
              <a:rPr lang="sv-SE" dirty="0">
                <a:solidFill>
                  <a:prstClr val="black"/>
                </a:solidFill>
                <a:latin typeface="Calibri Light" panose="020F0302020204030204"/>
              </a:rPr>
              <a:t>Säkerställer och företräder samhällets samlade perspektiv</a:t>
            </a:r>
          </a:p>
          <a:p>
            <a:pPr marL="285750" marR="0" lvl="0" indent="-285750" algn="l" defTabSz="914400" rtl="0" eaLnBrk="1" fontAlgn="auto" latinLnBrk="0" hangingPunct="1">
              <a:lnSpc>
                <a:spcPts val="2000"/>
              </a:lnSpc>
              <a:spcBef>
                <a:spcPts val="0"/>
              </a:spcBef>
              <a:spcAft>
                <a:spcPts val="0"/>
              </a:spcAft>
              <a:buClrTx/>
              <a:buSzTx/>
              <a:buFontTx/>
              <a:buChar char="-"/>
              <a:tabLst/>
              <a:defRPr/>
            </a:pPr>
            <a:r>
              <a:rPr kumimoji="0" lang="sv-SE" b="0" i="0" u="none" strike="noStrike" kern="1200" cap="none" spc="0" normalizeH="0" baseline="0" noProof="0" dirty="0">
                <a:ln>
                  <a:noFill/>
                </a:ln>
                <a:solidFill>
                  <a:prstClr val="black"/>
                </a:solidFill>
                <a:effectLst/>
                <a:uLnTx/>
                <a:uFillTx/>
                <a:latin typeface="Calibri Light" panose="020F0302020204030204"/>
                <a:ea typeface="+mn-ea"/>
                <a:cs typeface="+mn-cs"/>
              </a:rPr>
              <a:t>Säkerställer att aktörsgemensamt</a:t>
            </a:r>
            <a:r>
              <a:rPr lang="sv-SE" dirty="0">
                <a:solidFill>
                  <a:prstClr val="black"/>
                </a:solidFill>
                <a:latin typeface="Calibri Light" panose="020F0302020204030204"/>
              </a:rPr>
              <a:t> arbete leder till effektiv samverkan och effekt i samhället</a:t>
            </a:r>
          </a:p>
          <a:p>
            <a:pPr marL="285750" marR="0" lvl="0" indent="-285750" algn="l" defTabSz="914400" rtl="0" eaLnBrk="1" fontAlgn="auto" latinLnBrk="0" hangingPunct="1">
              <a:lnSpc>
                <a:spcPts val="2000"/>
              </a:lnSpc>
              <a:spcBef>
                <a:spcPts val="0"/>
              </a:spcBef>
              <a:spcAft>
                <a:spcPts val="0"/>
              </a:spcAft>
              <a:buClrTx/>
              <a:buSzTx/>
              <a:buFontTx/>
              <a:buChar char="-"/>
              <a:tabLst/>
              <a:defRPr/>
            </a:pPr>
            <a:r>
              <a:rPr kumimoji="0" lang="sv-SE" b="0" i="0" u="none" strike="noStrike" kern="1200" cap="none" spc="0" normalizeH="0" baseline="0" noProof="0" dirty="0">
                <a:ln>
                  <a:noFill/>
                </a:ln>
                <a:solidFill>
                  <a:prstClr val="black"/>
                </a:solidFill>
                <a:effectLst/>
                <a:uLnTx/>
                <a:uFillTx/>
                <a:latin typeface="Calibri Light" panose="020F0302020204030204"/>
                <a:ea typeface="+mn-ea"/>
                <a:cs typeface="+mn-cs"/>
              </a:rPr>
              <a:t>Fastslår prioriterade behov och åtgärder</a:t>
            </a:r>
          </a:p>
          <a:p>
            <a:pPr marL="285750" marR="0" lvl="0" indent="-285750" algn="l" defTabSz="914400" rtl="0" eaLnBrk="1" fontAlgn="auto" latinLnBrk="0" hangingPunct="1">
              <a:lnSpc>
                <a:spcPts val="2000"/>
              </a:lnSpc>
              <a:spcBef>
                <a:spcPts val="0"/>
              </a:spcBef>
              <a:spcAft>
                <a:spcPts val="600"/>
              </a:spcAft>
              <a:buClrTx/>
              <a:buSzTx/>
              <a:buFontTx/>
              <a:buChar char="-"/>
              <a:tabLst/>
              <a:defRPr/>
            </a:pPr>
            <a:r>
              <a:rPr lang="sv-SE" dirty="0">
                <a:solidFill>
                  <a:prstClr val="black"/>
                </a:solidFill>
                <a:latin typeface="Calibri Light" panose="020F0302020204030204"/>
              </a:rPr>
              <a:t>Agerar på uppdrag av regional chefsgrupp/LÖD och arbetar tillsammans med LST TiB och RKK</a:t>
            </a:r>
            <a:endParaRPr kumimoji="0" lang="sv-SE" sz="2400" i="0" u="none" strike="noStrike" kern="1200" cap="none" spc="0" normalizeH="0" baseline="0" noProof="0" dirty="0">
              <a:ln>
                <a:noFill/>
              </a:ln>
              <a:solidFill>
                <a:srgbClr val="009900"/>
              </a:solidFill>
              <a:effectLst/>
              <a:uLnTx/>
              <a:uFillTx/>
              <a:latin typeface="Calibri Light" panose="020F0302020204030204"/>
              <a:ea typeface="+mn-ea"/>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0" lang="sv-SE" sz="2400" i="0" u="none" strike="noStrike" kern="1200" cap="none" spc="0" normalizeH="0" baseline="0" noProof="0" dirty="0">
                <a:ln>
                  <a:noFill/>
                </a:ln>
                <a:solidFill>
                  <a:srgbClr val="009900"/>
                </a:solidFill>
                <a:effectLst/>
                <a:uLnTx/>
                <a:uFillTx/>
                <a:latin typeface="Calibri Light" panose="020F0302020204030204"/>
                <a:ea typeface="+mn-ea"/>
                <a:cs typeface="+mn-cs"/>
              </a:rPr>
              <a:t>Regional kommunikatörskoordinator i beredskap - RKK </a:t>
            </a:r>
          </a:p>
          <a:p>
            <a:pPr marL="285750" marR="0" lvl="0" indent="-285750" algn="l" defTabSz="914400" rtl="0" eaLnBrk="1" fontAlgn="auto" latinLnBrk="0" hangingPunct="1">
              <a:lnSpc>
                <a:spcPts val="2000"/>
              </a:lnSpc>
              <a:spcBef>
                <a:spcPts val="0"/>
              </a:spcBef>
              <a:spcAft>
                <a:spcPts val="0"/>
              </a:spcAft>
              <a:buClrTx/>
              <a:buSzTx/>
              <a:buFontTx/>
              <a:buChar char="-"/>
              <a:tabLst/>
              <a:defRPr/>
            </a:pPr>
            <a:r>
              <a:rPr lang="sv-SE" dirty="0" err="1">
                <a:solidFill>
                  <a:prstClr val="black"/>
                </a:solidFill>
                <a:latin typeface="Calibri Light" panose="020F0302020204030204"/>
              </a:rPr>
              <a:t>RKK:s</a:t>
            </a:r>
            <a:r>
              <a:rPr lang="sv-SE" dirty="0">
                <a:solidFill>
                  <a:prstClr val="black"/>
                </a:solidFill>
                <a:latin typeface="Calibri Light" panose="020F0302020204030204"/>
              </a:rPr>
              <a:t> uppdrag är att förbereda</a:t>
            </a:r>
            <a:r>
              <a:rPr kumimoji="0" lang="sv-SE" b="0" i="0" u="none" strike="noStrike" kern="1200" cap="none" spc="0" normalizeH="0" baseline="0" noProof="0" dirty="0">
                <a:ln>
                  <a:noFill/>
                </a:ln>
                <a:solidFill>
                  <a:prstClr val="black"/>
                </a:solidFill>
                <a:effectLst/>
                <a:uLnTx/>
                <a:uFillTx/>
                <a:latin typeface="Calibri Light" panose="020F0302020204030204"/>
                <a:ea typeface="+mn-ea"/>
                <a:cs typeface="+mn-cs"/>
              </a:rPr>
              <a:t> och säkerställa regional kommunikationssamverkan vid störningar och kriser. </a:t>
            </a:r>
          </a:p>
          <a:p>
            <a:pPr marL="285750" marR="0" lvl="0" indent="-285750" algn="l" defTabSz="914400" rtl="0" eaLnBrk="1" fontAlgn="auto" latinLnBrk="0" hangingPunct="1">
              <a:lnSpc>
                <a:spcPts val="2000"/>
              </a:lnSpc>
              <a:spcBef>
                <a:spcPts val="0"/>
              </a:spcBef>
              <a:spcAft>
                <a:spcPts val="0"/>
              </a:spcAft>
              <a:buClrTx/>
              <a:buSzTx/>
              <a:buFontTx/>
              <a:buChar char="-"/>
              <a:tabLst/>
              <a:defRPr/>
            </a:pPr>
            <a:r>
              <a:rPr kumimoji="0" lang="sv-SE" b="0" i="0" u="none" strike="noStrike" kern="1200" cap="none" spc="0" normalizeH="0" baseline="0" noProof="0" dirty="0">
                <a:ln>
                  <a:noFill/>
                </a:ln>
                <a:solidFill>
                  <a:prstClr val="black"/>
                </a:solidFill>
                <a:effectLst/>
                <a:uLnTx/>
                <a:uFillTx/>
                <a:latin typeface="Calibri Light" panose="020F0302020204030204"/>
                <a:ea typeface="+mn-ea"/>
                <a:cs typeface="+mn-cs"/>
              </a:rPr>
              <a:t>RKK ansvarar för ett aktörsgemensamt helhetsperspektiv i kommunikationsarbetet utifrån de behov som finns.</a:t>
            </a:r>
          </a:p>
          <a:p>
            <a:pPr marL="285750" marR="0" lvl="0" indent="-285750" algn="l" defTabSz="914400" rtl="0" eaLnBrk="1" fontAlgn="auto" latinLnBrk="0" hangingPunct="1">
              <a:lnSpc>
                <a:spcPts val="2000"/>
              </a:lnSpc>
              <a:spcBef>
                <a:spcPts val="0"/>
              </a:spcBef>
              <a:spcAft>
                <a:spcPts val="0"/>
              </a:spcAft>
              <a:buClrTx/>
              <a:buSzTx/>
              <a:buFontTx/>
              <a:buChar char="-"/>
              <a:tabLst/>
              <a:defRPr/>
            </a:pPr>
            <a:r>
              <a:rPr kumimoji="0" lang="sv-SE" b="0" i="0" u="none" strike="noStrike" kern="1200" cap="none" spc="0" normalizeH="0" baseline="0" noProof="0" dirty="0">
                <a:ln>
                  <a:noFill/>
                </a:ln>
                <a:solidFill>
                  <a:prstClr val="black"/>
                </a:solidFill>
                <a:effectLst/>
                <a:uLnTx/>
                <a:uFillTx/>
                <a:latin typeface="Calibri Light" panose="020F0302020204030204"/>
                <a:ea typeface="+mn-ea"/>
                <a:cs typeface="+mn-cs"/>
              </a:rPr>
              <a:t>RKK arbetar i nära samverkan med Lst TiB, RSIB och aktörernas kommunikationsfunktioner.</a:t>
            </a:r>
          </a:p>
          <a:p>
            <a:pPr marL="0" marR="0" lvl="0" indent="0" algn="l" defTabSz="914400" rtl="0" eaLnBrk="1" fontAlgn="auto" latinLnBrk="0" hangingPunct="1">
              <a:lnSpc>
                <a:spcPts val="2000"/>
              </a:lnSpc>
              <a:spcBef>
                <a:spcPts val="0"/>
              </a:spcBef>
              <a:spcAft>
                <a:spcPts val="0"/>
              </a:spcAft>
              <a:buClrTx/>
              <a:buSzTx/>
              <a:buFontTx/>
              <a:buNone/>
              <a:tabLst/>
              <a:defRPr/>
            </a:pPr>
            <a:endParaRPr kumimoji="0" lang="sv-SE"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endParaRPr kumimoji="0" lang="sv-SE"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custDataLst>
      <p:tags r:id="rId1"/>
    </p:custDataLst>
    <p:extLst>
      <p:ext uri="{BB962C8B-B14F-4D97-AF65-F5344CB8AC3E}">
        <p14:creationId xmlns:p14="http://schemas.microsoft.com/office/powerpoint/2010/main" val="6003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
            <a:extLst>
              <a:ext uri="{FF2B5EF4-FFF2-40B4-BE49-F238E27FC236}">
                <a16:creationId xmlns:a16="http://schemas.microsoft.com/office/drawing/2014/main" id="{0C5B3A24-0315-47A5-ADC2-C73376C2B68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921" b="22604"/>
          <a:stretch/>
        </p:blipFill>
        <p:spPr bwMode="auto">
          <a:xfrm>
            <a:off x="467544" y="6127326"/>
            <a:ext cx="2365279" cy="625889"/>
          </a:xfrm>
          <a:prstGeom prst="rect">
            <a:avLst/>
          </a:prstGeom>
          <a:solidFill>
            <a:sysClr val="window" lastClr="FFFFFF">
              <a:lumMod val="85000"/>
            </a:sysClr>
          </a:solidFill>
          <a:ln>
            <a:noFill/>
          </a:ln>
        </p:spPr>
      </p:pic>
      <p:cxnSp>
        <p:nvCxnSpPr>
          <p:cNvPr id="5" name="Rak koppling 4">
            <a:extLst>
              <a:ext uri="{FF2B5EF4-FFF2-40B4-BE49-F238E27FC236}">
                <a16:creationId xmlns:a16="http://schemas.microsoft.com/office/drawing/2014/main" id="{C2342E42-7102-4FAC-AF79-23676F17BA0A}"/>
              </a:ext>
            </a:extLst>
          </p:cNvPr>
          <p:cNvCxnSpPr>
            <a:cxnSpLocks/>
          </p:cNvCxnSpPr>
          <p:nvPr/>
        </p:nvCxnSpPr>
        <p:spPr>
          <a:xfrm>
            <a:off x="0" y="6020007"/>
            <a:ext cx="12192000" cy="0"/>
          </a:xfrm>
          <a:prstGeom prst="line">
            <a:avLst/>
          </a:prstGeom>
          <a:noFill/>
          <a:ln w="38100" cap="flat" cmpd="sng" algn="ctr">
            <a:solidFill>
              <a:srgbClr val="2AA907"/>
            </a:solidFill>
            <a:prstDash val="solid"/>
          </a:ln>
          <a:effectLst>
            <a:outerShdw blurRad="40000" dist="20000" dir="5400000" rotWithShape="0">
              <a:srgbClr val="000000">
                <a:alpha val="38000"/>
              </a:srgbClr>
            </a:outerShdw>
          </a:effectLst>
        </p:spPr>
      </p:cxnSp>
      <p:pic>
        <p:nvPicPr>
          <p:cNvPr id="6" name="Picture 2">
            <a:extLst>
              <a:ext uri="{FF2B5EF4-FFF2-40B4-BE49-F238E27FC236}">
                <a16:creationId xmlns:a16="http://schemas.microsoft.com/office/drawing/2014/main" id="{F15F89C0-2CC7-4DC8-95FA-C8AA002C09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053" y="6292841"/>
            <a:ext cx="3084657" cy="29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ubrik 6">
            <a:extLst>
              <a:ext uri="{FF2B5EF4-FFF2-40B4-BE49-F238E27FC236}">
                <a16:creationId xmlns:a16="http://schemas.microsoft.com/office/drawing/2014/main" id="{B3920E64-4817-4B1D-A906-BE0CC2327B82}"/>
              </a:ext>
            </a:extLst>
          </p:cNvPr>
          <p:cNvSpPr>
            <a:spLocks noGrp="1"/>
          </p:cNvSpPr>
          <p:nvPr>
            <p:ph type="title"/>
          </p:nvPr>
        </p:nvSpPr>
        <p:spPr>
          <a:xfrm>
            <a:off x="974095" y="412299"/>
            <a:ext cx="10515600" cy="678229"/>
          </a:xfrm>
        </p:spPr>
        <p:txBody>
          <a:bodyPr>
            <a:normAutofit/>
          </a:bodyPr>
          <a:lstStyle/>
          <a:p>
            <a:r>
              <a:rPr lang="sv-SE" sz="4000" dirty="0">
                <a:solidFill>
                  <a:srgbClr val="009900"/>
                </a:solidFill>
                <a:latin typeface="Calibri Light" panose="020F0302020204030204" pitchFamily="34" charset="0"/>
              </a:rPr>
              <a:t>Ett generiskt arbetssätt</a:t>
            </a:r>
          </a:p>
        </p:txBody>
      </p:sp>
      <p:pic>
        <p:nvPicPr>
          <p:cNvPr id="9" name="Bildobjekt 8" descr="En bild som visar himmel, utomhus, stolpe, dag&#10;&#10;Automatiskt genererad beskrivning">
            <a:extLst>
              <a:ext uri="{FF2B5EF4-FFF2-40B4-BE49-F238E27FC236}">
                <a16:creationId xmlns:a16="http://schemas.microsoft.com/office/drawing/2014/main" id="{8EC72548-DC70-1D6D-3001-0432F94C6E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016" y="1283307"/>
            <a:ext cx="2306637" cy="4463867"/>
          </a:xfrm>
          <a:prstGeom prst="rect">
            <a:avLst/>
          </a:prstGeom>
          <a:effectLst>
            <a:softEdge rad="317500"/>
          </a:effectLst>
        </p:spPr>
      </p:pic>
      <p:pic>
        <p:nvPicPr>
          <p:cNvPr id="10" name="Bildobjekt 9" descr="En bild som visar utomhus, klädsel, himmel, moln&#10;&#10;Automatiskt genererad beskrivning">
            <a:extLst>
              <a:ext uri="{FF2B5EF4-FFF2-40B4-BE49-F238E27FC236}">
                <a16:creationId xmlns:a16="http://schemas.microsoft.com/office/drawing/2014/main" id="{D8155C4B-094B-85D9-BB96-FD432EC157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3848" y="1283307"/>
            <a:ext cx="3411284" cy="3845655"/>
          </a:xfrm>
          <a:prstGeom prst="rect">
            <a:avLst/>
          </a:prstGeom>
          <a:effectLst>
            <a:softEdge rad="317500"/>
          </a:effectLst>
        </p:spPr>
      </p:pic>
      <p:pic>
        <p:nvPicPr>
          <p:cNvPr id="26" name="Bildobjekt 25">
            <a:extLst>
              <a:ext uri="{FF2B5EF4-FFF2-40B4-BE49-F238E27FC236}">
                <a16:creationId xmlns:a16="http://schemas.microsoft.com/office/drawing/2014/main" id="{EC390EB2-7B7A-5606-F2F1-EFBCBE23E2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0327" y="1283307"/>
            <a:ext cx="4446562" cy="2425219"/>
          </a:xfrm>
          <a:prstGeom prst="rect">
            <a:avLst/>
          </a:prstGeom>
          <a:effectLst>
            <a:softEdge rad="317500"/>
          </a:effectLst>
        </p:spPr>
      </p:pic>
    </p:spTree>
    <p:custDataLst>
      <p:tags r:id="rId1"/>
    </p:custDataLst>
    <p:extLst>
      <p:ext uri="{BB962C8B-B14F-4D97-AF65-F5344CB8AC3E}">
        <p14:creationId xmlns:p14="http://schemas.microsoft.com/office/powerpoint/2010/main" val="320098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
            <a:extLst>
              <a:ext uri="{FF2B5EF4-FFF2-40B4-BE49-F238E27FC236}">
                <a16:creationId xmlns:a16="http://schemas.microsoft.com/office/drawing/2014/main" id="{0C5B3A24-0315-47A5-ADC2-C73376C2B68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921" b="22604"/>
          <a:stretch/>
        </p:blipFill>
        <p:spPr bwMode="auto">
          <a:xfrm>
            <a:off x="467544" y="6127326"/>
            <a:ext cx="2365279" cy="625889"/>
          </a:xfrm>
          <a:prstGeom prst="rect">
            <a:avLst/>
          </a:prstGeom>
          <a:solidFill>
            <a:sysClr val="window" lastClr="FFFFFF">
              <a:lumMod val="85000"/>
            </a:sysClr>
          </a:solidFill>
          <a:ln>
            <a:noFill/>
          </a:ln>
        </p:spPr>
      </p:pic>
      <p:cxnSp>
        <p:nvCxnSpPr>
          <p:cNvPr id="5" name="Rak koppling 4">
            <a:extLst>
              <a:ext uri="{FF2B5EF4-FFF2-40B4-BE49-F238E27FC236}">
                <a16:creationId xmlns:a16="http://schemas.microsoft.com/office/drawing/2014/main" id="{C2342E42-7102-4FAC-AF79-23676F17BA0A}"/>
              </a:ext>
            </a:extLst>
          </p:cNvPr>
          <p:cNvCxnSpPr>
            <a:cxnSpLocks/>
          </p:cNvCxnSpPr>
          <p:nvPr/>
        </p:nvCxnSpPr>
        <p:spPr>
          <a:xfrm>
            <a:off x="0" y="6020007"/>
            <a:ext cx="12192000" cy="0"/>
          </a:xfrm>
          <a:prstGeom prst="line">
            <a:avLst/>
          </a:prstGeom>
          <a:noFill/>
          <a:ln w="38100" cap="flat" cmpd="sng" algn="ctr">
            <a:solidFill>
              <a:srgbClr val="2AA907"/>
            </a:solidFill>
            <a:prstDash val="solid"/>
          </a:ln>
          <a:effectLst>
            <a:outerShdw blurRad="40000" dist="20000" dir="5400000" rotWithShape="0">
              <a:srgbClr val="000000">
                <a:alpha val="38000"/>
              </a:srgbClr>
            </a:outerShdw>
          </a:effectLst>
        </p:spPr>
      </p:cxnSp>
      <p:pic>
        <p:nvPicPr>
          <p:cNvPr id="6" name="Picture 2">
            <a:extLst>
              <a:ext uri="{FF2B5EF4-FFF2-40B4-BE49-F238E27FC236}">
                <a16:creationId xmlns:a16="http://schemas.microsoft.com/office/drawing/2014/main" id="{F15F89C0-2CC7-4DC8-95FA-C8AA002C09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053" y="6292841"/>
            <a:ext cx="3084657" cy="29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latshållare för innehåll 2">
            <a:extLst>
              <a:ext uri="{FF2B5EF4-FFF2-40B4-BE49-F238E27FC236}">
                <a16:creationId xmlns:a16="http://schemas.microsoft.com/office/drawing/2014/main" id="{57209160-D1C0-4999-982B-CA7E45F8F2A4}"/>
              </a:ext>
            </a:extLst>
          </p:cNvPr>
          <p:cNvSpPr txBox="1">
            <a:spLocks/>
          </p:cNvSpPr>
          <p:nvPr/>
        </p:nvSpPr>
        <p:spPr>
          <a:xfrm>
            <a:off x="685253" y="2168625"/>
            <a:ext cx="7125247" cy="3589090"/>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57175" marR="0" lvl="0" indent="-257175" algn="l" defTabSz="342900" rtl="0" eaLnBrk="1" fontAlgn="auto" latinLnBrk="0" hangingPunct="1">
              <a:lnSpc>
                <a:spcPct val="100000"/>
              </a:lnSpc>
              <a:spcBef>
                <a:spcPts val="0"/>
              </a:spcBef>
              <a:spcAft>
                <a:spcPts val="600"/>
              </a:spcAft>
              <a:buClrTx/>
              <a:buSzTx/>
              <a:buFont typeface="Arial"/>
              <a:buChar char="•"/>
              <a:tabLst/>
              <a:defRPr/>
            </a:pPr>
            <a:r>
              <a:rPr kumimoji="0" lang="sv-SE"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Kunskapsunderlag</a:t>
            </a:r>
          </a:p>
          <a:p>
            <a:pPr marL="257175" marR="0" lvl="0" indent="-257175" algn="l" defTabSz="342900" rtl="0" eaLnBrk="1" fontAlgn="auto" latinLnBrk="0" hangingPunct="1">
              <a:lnSpc>
                <a:spcPct val="100000"/>
              </a:lnSpc>
              <a:spcBef>
                <a:spcPts val="0"/>
              </a:spcBef>
              <a:spcAft>
                <a:spcPts val="600"/>
              </a:spcAft>
              <a:buClrTx/>
              <a:buSzTx/>
              <a:buFont typeface="Arial"/>
              <a:buChar char="•"/>
              <a:tabLst/>
              <a:defRPr/>
            </a:pPr>
            <a:r>
              <a:rPr kumimoji="0" lang="sv-SE"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Behöver inte starta från början vid en händelse</a:t>
            </a:r>
          </a:p>
          <a:p>
            <a:pPr marL="257175" marR="0" lvl="0" indent="-257175" algn="l" defTabSz="342900" rtl="0" eaLnBrk="1" fontAlgn="auto" latinLnBrk="0" hangingPunct="1">
              <a:lnSpc>
                <a:spcPts val="2200"/>
              </a:lnSpc>
              <a:spcBef>
                <a:spcPts val="0"/>
              </a:spcBef>
              <a:spcAft>
                <a:spcPts val="600"/>
              </a:spcAft>
              <a:buClrTx/>
              <a:buSzTx/>
              <a:buFont typeface="Arial"/>
              <a:buChar char="•"/>
              <a:tabLst/>
              <a:defRPr/>
            </a:pPr>
            <a:r>
              <a:rPr kumimoji="0" lang="sv-SE"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Lösa ut ”svårigheter” i förväg</a:t>
            </a:r>
            <a:br>
              <a:rPr kumimoji="0" lang="sv-SE"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br>
            <a:r>
              <a:rPr kumimoji="0" lang="sv-SE"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roller och ansvar, juridik, prioriteringar</a:t>
            </a:r>
          </a:p>
          <a:p>
            <a:pPr marL="257175" marR="0" lvl="0" indent="-257175" algn="l" defTabSz="342900" rtl="0" eaLnBrk="1" fontAlgn="auto" latinLnBrk="0" hangingPunct="1">
              <a:lnSpc>
                <a:spcPct val="100000"/>
              </a:lnSpc>
              <a:spcBef>
                <a:spcPts val="0"/>
              </a:spcBef>
              <a:spcAft>
                <a:spcPts val="600"/>
              </a:spcAft>
              <a:buClrTx/>
              <a:buSzTx/>
              <a:buFont typeface="Arial"/>
              <a:buChar char="•"/>
              <a:tabLst/>
              <a:defRPr/>
            </a:pPr>
            <a:r>
              <a:rPr kumimoji="0" lang="sv-SE"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Integrerar förberedda åtgärder, analyser och kommunikation</a:t>
            </a:r>
          </a:p>
          <a:p>
            <a:pPr marL="257175" marR="0" lvl="0" indent="-257175" algn="l" defTabSz="342900" rtl="0" eaLnBrk="1" fontAlgn="auto" latinLnBrk="0" hangingPunct="1">
              <a:lnSpc>
                <a:spcPct val="100000"/>
              </a:lnSpc>
              <a:spcBef>
                <a:spcPts val="0"/>
              </a:spcBef>
              <a:spcAft>
                <a:spcPts val="600"/>
              </a:spcAft>
              <a:buClrTx/>
              <a:buSzTx/>
              <a:buFont typeface="Arial"/>
              <a:buChar char="•"/>
              <a:tabLst/>
              <a:defRPr/>
            </a:pPr>
            <a:r>
              <a:rPr kumimoji="0" lang="sv-SE"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Stöd för regional samordning</a:t>
            </a:r>
          </a:p>
          <a:p>
            <a:pPr marL="257175" marR="0" lvl="0" indent="-257175" algn="l" defTabSz="342900" rtl="0" eaLnBrk="1" fontAlgn="auto" latinLnBrk="0" hangingPunct="1">
              <a:lnSpc>
                <a:spcPct val="100000"/>
              </a:lnSpc>
              <a:spcBef>
                <a:spcPts val="0"/>
              </a:spcBef>
              <a:spcAft>
                <a:spcPts val="600"/>
              </a:spcAft>
              <a:buClrTx/>
              <a:buSzTx/>
              <a:buFont typeface="Arial"/>
              <a:buChar char="•"/>
              <a:tabLst/>
              <a:defRPr/>
            </a:pPr>
            <a:r>
              <a:rPr kumimoji="0" lang="sv-SE"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Stöd för egen organisation</a:t>
            </a:r>
            <a:br>
              <a:rPr kumimoji="0" lang="sv-SE"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br>
            <a:r>
              <a:rPr kumimoji="0" lang="sv-SE"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knyts till det lokala krisberedskapsarbetet</a:t>
            </a:r>
          </a:p>
        </p:txBody>
      </p:sp>
      <p:sp>
        <p:nvSpPr>
          <p:cNvPr id="8" name="Rubrik 1">
            <a:extLst>
              <a:ext uri="{FF2B5EF4-FFF2-40B4-BE49-F238E27FC236}">
                <a16:creationId xmlns:a16="http://schemas.microsoft.com/office/drawing/2014/main" id="{65AB0D86-5285-45E9-8F83-04A7B3349C2E}"/>
              </a:ext>
            </a:extLst>
          </p:cNvPr>
          <p:cNvSpPr txBox="1">
            <a:spLocks/>
          </p:cNvSpPr>
          <p:nvPr/>
        </p:nvSpPr>
        <p:spPr>
          <a:xfrm>
            <a:off x="685253" y="631301"/>
            <a:ext cx="7928660" cy="13510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0"/>
              </a:spcAft>
              <a:buClrTx/>
              <a:buSzTx/>
              <a:tabLst/>
              <a:defRPr/>
            </a:pPr>
            <a:r>
              <a:rPr lang="sv-SE" sz="4000" dirty="0">
                <a:solidFill>
                  <a:srgbClr val="009900"/>
                </a:solidFill>
                <a:latin typeface="Calibri Light" panose="020F0302020204030204" pitchFamily="34" charset="0"/>
              </a:rPr>
              <a:t>Förberedda regionala inriktningar inom olika händelseområden</a:t>
            </a:r>
          </a:p>
        </p:txBody>
      </p:sp>
      <p:pic>
        <p:nvPicPr>
          <p:cNvPr id="3" name="Bildobjekt 2">
            <a:extLst>
              <a:ext uri="{FF2B5EF4-FFF2-40B4-BE49-F238E27FC236}">
                <a16:creationId xmlns:a16="http://schemas.microsoft.com/office/drawing/2014/main" id="{4E7800D6-56D2-4CB8-88E9-C48AB1F1FF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7291" y="413886"/>
            <a:ext cx="2320925" cy="3294841"/>
          </a:xfrm>
          <a:prstGeom prst="rect">
            <a:avLst/>
          </a:prstGeom>
          <a:effectLst>
            <a:outerShdw blurRad="50800" dist="38100" dir="2700000" algn="tl" rotWithShape="0">
              <a:prstClr val="black">
                <a:alpha val="40000"/>
              </a:prstClr>
            </a:outerShdw>
          </a:effectLst>
        </p:spPr>
      </p:pic>
      <p:pic>
        <p:nvPicPr>
          <p:cNvPr id="15" name="Bildobjekt 14">
            <a:extLst>
              <a:ext uri="{FF2B5EF4-FFF2-40B4-BE49-F238E27FC236}">
                <a16:creationId xmlns:a16="http://schemas.microsoft.com/office/drawing/2014/main" id="{CF9CB16E-9D68-4CAA-A32F-AF0AB3ACD9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0063" y="1671638"/>
            <a:ext cx="2170306" cy="3082924"/>
          </a:xfrm>
          <a:prstGeom prst="rect">
            <a:avLst/>
          </a:prstGeom>
          <a:effectLst>
            <a:outerShdw blurRad="50800" dist="38100" dir="2700000" algn="tl" rotWithShape="0">
              <a:prstClr val="black">
                <a:alpha val="40000"/>
              </a:prstClr>
            </a:outerShdw>
          </a:effectLst>
        </p:spPr>
      </p:pic>
      <p:pic>
        <p:nvPicPr>
          <p:cNvPr id="13" name="Bildobjekt 12">
            <a:extLst>
              <a:ext uri="{FF2B5EF4-FFF2-40B4-BE49-F238E27FC236}">
                <a16:creationId xmlns:a16="http://schemas.microsoft.com/office/drawing/2014/main" id="{ADB078B2-CEAF-4A87-B086-3E03B81B82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70043" y="2918849"/>
            <a:ext cx="2156737" cy="295602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1581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
            <a:extLst>
              <a:ext uri="{FF2B5EF4-FFF2-40B4-BE49-F238E27FC236}">
                <a16:creationId xmlns:a16="http://schemas.microsoft.com/office/drawing/2014/main" id="{3DED87F6-8FA9-4771-8FC9-32BF501E638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921" b="22604"/>
          <a:stretch/>
        </p:blipFill>
        <p:spPr bwMode="auto">
          <a:xfrm>
            <a:off x="467544" y="6127326"/>
            <a:ext cx="2365279" cy="625889"/>
          </a:xfrm>
          <a:prstGeom prst="rect">
            <a:avLst/>
          </a:prstGeom>
          <a:solidFill>
            <a:sysClr val="window" lastClr="FFFFFF">
              <a:lumMod val="85000"/>
            </a:sysClr>
          </a:solidFill>
          <a:ln>
            <a:noFill/>
          </a:ln>
        </p:spPr>
      </p:pic>
      <p:cxnSp>
        <p:nvCxnSpPr>
          <p:cNvPr id="5" name="Rak koppling 4">
            <a:extLst>
              <a:ext uri="{FF2B5EF4-FFF2-40B4-BE49-F238E27FC236}">
                <a16:creationId xmlns:a16="http://schemas.microsoft.com/office/drawing/2014/main" id="{06CFB93A-BBD0-4AE1-82F0-CA3BE420B3B6}"/>
              </a:ext>
            </a:extLst>
          </p:cNvPr>
          <p:cNvCxnSpPr>
            <a:cxnSpLocks/>
          </p:cNvCxnSpPr>
          <p:nvPr/>
        </p:nvCxnSpPr>
        <p:spPr>
          <a:xfrm>
            <a:off x="0" y="6020007"/>
            <a:ext cx="12192000" cy="0"/>
          </a:xfrm>
          <a:prstGeom prst="line">
            <a:avLst/>
          </a:prstGeom>
          <a:noFill/>
          <a:ln w="38100" cap="flat" cmpd="sng" algn="ctr">
            <a:solidFill>
              <a:srgbClr val="2AA907"/>
            </a:solidFill>
            <a:prstDash val="solid"/>
          </a:ln>
          <a:effectLst>
            <a:outerShdw blurRad="40000" dist="20000" dir="5400000" rotWithShape="0">
              <a:srgbClr val="000000">
                <a:alpha val="38000"/>
              </a:srgbClr>
            </a:outerShdw>
          </a:effectLst>
        </p:spPr>
      </p:cxnSp>
      <p:pic>
        <p:nvPicPr>
          <p:cNvPr id="6" name="Picture 2">
            <a:extLst>
              <a:ext uri="{FF2B5EF4-FFF2-40B4-BE49-F238E27FC236}">
                <a16:creationId xmlns:a16="http://schemas.microsoft.com/office/drawing/2014/main" id="{7B67EC82-59F1-415A-B016-5923527AD7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053" y="6292841"/>
            <a:ext cx="3084657" cy="29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ubrik 1">
            <a:extLst>
              <a:ext uri="{FF2B5EF4-FFF2-40B4-BE49-F238E27FC236}">
                <a16:creationId xmlns:a16="http://schemas.microsoft.com/office/drawing/2014/main" id="{7A571857-C159-4972-A35F-D9A874B40015}"/>
              </a:ext>
            </a:extLst>
          </p:cNvPr>
          <p:cNvSpPr>
            <a:spLocks noGrp="1"/>
          </p:cNvSpPr>
          <p:nvPr>
            <p:ph type="title"/>
          </p:nvPr>
        </p:nvSpPr>
        <p:spPr>
          <a:xfrm>
            <a:off x="717453" y="382804"/>
            <a:ext cx="8229600" cy="1143000"/>
          </a:xfrm>
        </p:spPr>
        <p:txBody>
          <a:bodyPr>
            <a:normAutofit/>
          </a:bodyPr>
          <a:lstStyle/>
          <a:p>
            <a:r>
              <a:rPr lang="sv-SE" sz="4000" dirty="0">
                <a:solidFill>
                  <a:srgbClr val="009900"/>
                </a:solidFill>
                <a:latin typeface="Calibri Light" panose="020F0302020204030204" pitchFamily="34" charset="0"/>
              </a:rPr>
              <a:t>Antagna och gällande inriktningar</a:t>
            </a:r>
          </a:p>
        </p:txBody>
      </p:sp>
      <p:sp>
        <p:nvSpPr>
          <p:cNvPr id="8" name="Platshållare för innehåll 2">
            <a:extLst>
              <a:ext uri="{FF2B5EF4-FFF2-40B4-BE49-F238E27FC236}">
                <a16:creationId xmlns:a16="http://schemas.microsoft.com/office/drawing/2014/main" id="{F95427ED-FE4C-4A8D-A0FF-43EAAC7A3D2C}"/>
              </a:ext>
            </a:extLst>
          </p:cNvPr>
          <p:cNvSpPr>
            <a:spLocks noGrp="1"/>
          </p:cNvSpPr>
          <p:nvPr>
            <p:ph sz="half" idx="1"/>
          </p:nvPr>
        </p:nvSpPr>
        <p:spPr>
          <a:xfrm>
            <a:off x="467544" y="1766878"/>
            <a:ext cx="6607024" cy="4525963"/>
          </a:xfrm>
        </p:spPr>
        <p:txBody>
          <a:bodyPr>
            <a:normAutofit/>
          </a:bodyPr>
          <a:lstStyle/>
          <a:p>
            <a:pPr>
              <a:lnSpc>
                <a:spcPct val="110000"/>
              </a:lnSpc>
              <a:spcBef>
                <a:spcPts val="600"/>
              </a:spcBef>
              <a:buFont typeface="Calibri Light" panose="020F0302020204030204" pitchFamily="34" charset="0"/>
              <a:buChar char="‐"/>
            </a:pPr>
            <a:r>
              <a:rPr lang="sv-SE" sz="2000" dirty="0">
                <a:latin typeface="+mj-lt"/>
              </a:rPr>
              <a:t>Höjd terrorhotnivå (170330)</a:t>
            </a:r>
          </a:p>
          <a:p>
            <a:pPr>
              <a:lnSpc>
                <a:spcPct val="110000"/>
              </a:lnSpc>
              <a:spcBef>
                <a:spcPts val="600"/>
              </a:spcBef>
              <a:buFont typeface="Calibri Light" panose="020F0302020204030204" pitchFamily="34" charset="0"/>
              <a:buChar char="‐"/>
            </a:pPr>
            <a:r>
              <a:rPr lang="sv-SE" sz="2000" dirty="0">
                <a:latin typeface="+mj-lt"/>
              </a:rPr>
              <a:t>Trafikstörning </a:t>
            </a:r>
            <a:r>
              <a:rPr lang="sv-SE" sz="2000" dirty="0" err="1">
                <a:latin typeface="+mj-lt"/>
              </a:rPr>
              <a:t>pga</a:t>
            </a:r>
            <a:r>
              <a:rPr lang="sv-SE" sz="2000" dirty="0">
                <a:latin typeface="+mj-lt"/>
              </a:rPr>
              <a:t> snö/halka (171109)</a:t>
            </a:r>
          </a:p>
          <a:p>
            <a:pPr>
              <a:lnSpc>
                <a:spcPct val="110000"/>
              </a:lnSpc>
              <a:spcBef>
                <a:spcPts val="600"/>
              </a:spcBef>
              <a:buFont typeface="Calibri Light" panose="020F0302020204030204" pitchFamily="34" charset="0"/>
              <a:buChar char="‐"/>
            </a:pPr>
            <a:r>
              <a:rPr lang="sv-SE" sz="2000" dirty="0">
                <a:latin typeface="+mj-lt"/>
              </a:rPr>
              <a:t>Störningar i elförsörjningen (211209)</a:t>
            </a:r>
          </a:p>
          <a:p>
            <a:pPr>
              <a:lnSpc>
                <a:spcPct val="110000"/>
              </a:lnSpc>
              <a:spcBef>
                <a:spcPts val="600"/>
              </a:spcBef>
              <a:buFont typeface="Calibri Light" panose="020F0302020204030204" pitchFamily="34" charset="0"/>
              <a:buChar char="‐"/>
            </a:pPr>
            <a:r>
              <a:rPr lang="sv-SE" sz="2000" dirty="0">
                <a:latin typeface="+mj-lt"/>
              </a:rPr>
              <a:t>Pågående dödligt våld och andra liknande tidskritiska händelser (211209)</a:t>
            </a:r>
          </a:p>
          <a:p>
            <a:pPr>
              <a:lnSpc>
                <a:spcPct val="110000"/>
              </a:lnSpc>
              <a:spcBef>
                <a:spcPts val="600"/>
              </a:spcBef>
              <a:buFont typeface="Calibri Light" panose="020F0302020204030204" pitchFamily="34" charset="0"/>
              <a:buChar char="‐"/>
            </a:pPr>
            <a:r>
              <a:rPr lang="sv-SE" sz="2000" dirty="0">
                <a:latin typeface="+mj-lt"/>
              </a:rPr>
              <a:t>Skyfall och kraftiga regn (220428)</a:t>
            </a:r>
          </a:p>
          <a:p>
            <a:pPr>
              <a:lnSpc>
                <a:spcPct val="110000"/>
              </a:lnSpc>
              <a:spcBef>
                <a:spcPts val="600"/>
              </a:spcBef>
              <a:buFont typeface="Calibri Light" panose="020F0302020204030204" pitchFamily="34" charset="0"/>
              <a:buChar char="‐"/>
            </a:pPr>
            <a:r>
              <a:rPr lang="sv-SE" sz="2000" dirty="0">
                <a:latin typeface="+mj-lt"/>
              </a:rPr>
              <a:t>Utsläpp av olja och andra skadliga ämnen till sjöss (221208)</a:t>
            </a:r>
          </a:p>
          <a:p>
            <a:pPr>
              <a:lnSpc>
                <a:spcPct val="110000"/>
              </a:lnSpc>
              <a:spcBef>
                <a:spcPts val="600"/>
              </a:spcBef>
              <a:buFont typeface="Calibri Light" panose="020F0302020204030204" pitchFamily="34" charset="0"/>
              <a:buChar char="‐"/>
            </a:pPr>
            <a:r>
              <a:rPr lang="sv-SE" sz="2000" dirty="0">
                <a:latin typeface="+mj-lt"/>
              </a:rPr>
              <a:t>Fredstida militärt värdlandsstöd (231013)</a:t>
            </a:r>
          </a:p>
          <a:p>
            <a:pPr>
              <a:lnSpc>
                <a:spcPct val="110000"/>
              </a:lnSpc>
              <a:spcBef>
                <a:spcPts val="600"/>
              </a:spcBef>
              <a:buFont typeface="Calibri Light" panose="020F0302020204030204" pitchFamily="34" charset="0"/>
              <a:buChar char="‐"/>
            </a:pPr>
            <a:r>
              <a:rPr lang="sv-SE" sz="2000" dirty="0">
                <a:latin typeface="+mj-lt"/>
              </a:rPr>
              <a:t>Störningar i betalsystem (240425)</a:t>
            </a:r>
          </a:p>
          <a:p>
            <a:pPr>
              <a:lnSpc>
                <a:spcPct val="110000"/>
              </a:lnSpc>
              <a:spcBef>
                <a:spcPts val="600"/>
              </a:spcBef>
              <a:buFont typeface="Calibri Light" panose="020F0302020204030204" pitchFamily="34" charset="0"/>
              <a:buChar char="‐"/>
            </a:pPr>
            <a:endParaRPr lang="sv-SE" sz="2000" dirty="0">
              <a:latin typeface="+mj-lt"/>
            </a:endParaRPr>
          </a:p>
        </p:txBody>
      </p:sp>
      <p:pic>
        <p:nvPicPr>
          <p:cNvPr id="10" name="Bildobjekt 9">
            <a:extLst>
              <a:ext uri="{FF2B5EF4-FFF2-40B4-BE49-F238E27FC236}">
                <a16:creationId xmlns:a16="http://schemas.microsoft.com/office/drawing/2014/main" id="{A578F366-A4DD-BE7B-4507-38B6AAEE17A6}"/>
              </a:ext>
            </a:extLst>
          </p:cNvPr>
          <p:cNvPicPr>
            <a:picLocks noChangeAspect="1"/>
          </p:cNvPicPr>
          <p:nvPr/>
        </p:nvPicPr>
        <p:blipFill>
          <a:blip r:embed="rId6"/>
          <a:stretch>
            <a:fillRect/>
          </a:stretch>
        </p:blipFill>
        <p:spPr>
          <a:xfrm>
            <a:off x="6960533" y="1746539"/>
            <a:ext cx="2392218" cy="3364922"/>
          </a:xfrm>
          <a:prstGeom prst="rect">
            <a:avLst/>
          </a:prstGeom>
          <a:effectLst>
            <a:outerShdw blurRad="76200" dir="18900000" sy="23000" kx="-1200000" algn="bl" rotWithShape="0">
              <a:prstClr val="black">
                <a:alpha val="20000"/>
              </a:prstClr>
            </a:outerShdw>
          </a:effectLst>
        </p:spPr>
      </p:pic>
      <p:pic>
        <p:nvPicPr>
          <p:cNvPr id="3" name="Bildobjekt 2">
            <a:extLst>
              <a:ext uri="{FF2B5EF4-FFF2-40B4-BE49-F238E27FC236}">
                <a16:creationId xmlns:a16="http://schemas.microsoft.com/office/drawing/2014/main" id="{6F18AD2D-96B6-8FFD-6A69-C438E8172869}"/>
              </a:ext>
            </a:extLst>
          </p:cNvPr>
          <p:cNvPicPr>
            <a:picLocks noChangeAspect="1"/>
          </p:cNvPicPr>
          <p:nvPr/>
        </p:nvPicPr>
        <p:blipFill>
          <a:blip r:embed="rId7"/>
          <a:stretch>
            <a:fillRect/>
          </a:stretch>
        </p:blipFill>
        <p:spPr>
          <a:xfrm>
            <a:off x="9532543" y="1890951"/>
            <a:ext cx="2305948" cy="3220510"/>
          </a:xfrm>
          <a:prstGeom prst="rect">
            <a:avLst/>
          </a:prstGeom>
          <a:effectLst>
            <a:outerShdw blurRad="76200" dir="18900000" sy="23000" kx="-1200000" algn="bl" rotWithShape="0">
              <a:prstClr val="black">
                <a:alpha val="20000"/>
              </a:prstClr>
            </a:outerShdw>
          </a:effectLst>
        </p:spPr>
      </p:pic>
    </p:spTree>
    <p:custDataLst>
      <p:tags r:id="rId1"/>
    </p:custDataLst>
    <p:extLst>
      <p:ext uri="{BB962C8B-B14F-4D97-AF65-F5344CB8AC3E}">
        <p14:creationId xmlns:p14="http://schemas.microsoft.com/office/powerpoint/2010/main" val="25844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7052E7FE-CC68-49C6-98E0-005DA486836E}"/>
              </a:ext>
            </a:extLst>
          </p:cNvPr>
          <p:cNvSpPr>
            <a:spLocks noGrp="1"/>
          </p:cNvSpPr>
          <p:nvPr>
            <p:ph type="title"/>
          </p:nvPr>
        </p:nvSpPr>
        <p:spPr>
          <a:xfrm>
            <a:off x="557702" y="27178"/>
            <a:ext cx="10746401" cy="1143000"/>
          </a:xfrm>
        </p:spPr>
        <p:txBody>
          <a:bodyPr>
            <a:noAutofit/>
          </a:bodyPr>
          <a:lstStyle/>
          <a:p>
            <a:r>
              <a:rPr lang="sv-SE" sz="4000" dirty="0">
                <a:solidFill>
                  <a:srgbClr val="009900"/>
                </a:solidFill>
                <a:latin typeface="Calibri Light" panose="020F0302020204030204" pitchFamily="34" charset="0"/>
              </a:rPr>
              <a:t>Regional samverkansstab – utökad samverkan</a:t>
            </a:r>
          </a:p>
        </p:txBody>
      </p:sp>
      <p:sp>
        <p:nvSpPr>
          <p:cNvPr id="8" name="Platshållare för innehåll 2">
            <a:extLst>
              <a:ext uri="{FF2B5EF4-FFF2-40B4-BE49-F238E27FC236}">
                <a16:creationId xmlns:a16="http://schemas.microsoft.com/office/drawing/2014/main" id="{C8C359C9-46D1-4DAC-811B-5F9858E919B3}"/>
              </a:ext>
            </a:extLst>
          </p:cNvPr>
          <p:cNvSpPr>
            <a:spLocks noGrp="1"/>
          </p:cNvSpPr>
          <p:nvPr>
            <p:ph idx="1"/>
          </p:nvPr>
        </p:nvSpPr>
        <p:spPr>
          <a:xfrm>
            <a:off x="557704" y="1029168"/>
            <a:ext cx="7198995" cy="5454824"/>
          </a:xfrm>
          <a:ln>
            <a:noFill/>
          </a:ln>
        </p:spPr>
        <p:txBody>
          <a:bodyPr>
            <a:normAutofit/>
          </a:bodyPr>
          <a:lstStyle/>
          <a:p>
            <a:pPr marL="0" indent="0">
              <a:buNone/>
            </a:pPr>
            <a:r>
              <a:rPr lang="sv-SE" sz="2400" dirty="0">
                <a:latin typeface="+mj-lt"/>
              </a:rPr>
              <a:t>När</a:t>
            </a:r>
          </a:p>
          <a:p>
            <a:pPr>
              <a:lnSpc>
                <a:spcPts val="2000"/>
              </a:lnSpc>
              <a:spcBef>
                <a:spcPts val="600"/>
              </a:spcBef>
              <a:buFont typeface="Calibri Light" panose="020F0302020204030204" pitchFamily="34" charset="0"/>
              <a:buChar char="-"/>
            </a:pPr>
            <a:r>
              <a:rPr lang="sv-SE" sz="2000" dirty="0">
                <a:latin typeface="+mj-lt"/>
              </a:rPr>
              <a:t>I situationer där omfattande samordning bedöms nödvändig för att hantera behov (väder, trafikstörningar, olyckor, attentat)</a:t>
            </a:r>
          </a:p>
          <a:p>
            <a:pPr>
              <a:lnSpc>
                <a:spcPts val="2000"/>
              </a:lnSpc>
              <a:spcBef>
                <a:spcPts val="600"/>
              </a:spcBef>
              <a:buFont typeface="Calibri Light" panose="020F0302020204030204" pitchFamily="34" charset="0"/>
              <a:buChar char="-"/>
            </a:pPr>
            <a:r>
              <a:rPr lang="sv-SE" sz="2000" dirty="0">
                <a:latin typeface="+mj-lt"/>
              </a:rPr>
              <a:t>Vid planerade kända händelser med hög sannolikhet för behov av aktörsgemensam hantering</a:t>
            </a:r>
          </a:p>
          <a:p>
            <a:pPr>
              <a:lnSpc>
                <a:spcPts val="2000"/>
              </a:lnSpc>
              <a:spcBef>
                <a:spcPts val="600"/>
              </a:spcBef>
              <a:buFont typeface="Calibri Light" panose="020F0302020204030204" pitchFamily="34" charset="0"/>
              <a:buChar char="-"/>
            </a:pPr>
            <a:r>
              <a:rPr lang="sv-SE" sz="2000" dirty="0">
                <a:latin typeface="+mj-lt"/>
              </a:rPr>
              <a:t>Kommunikationsbortfall </a:t>
            </a:r>
          </a:p>
          <a:p>
            <a:pPr>
              <a:lnSpc>
                <a:spcPts val="2000"/>
              </a:lnSpc>
              <a:spcBef>
                <a:spcPts val="600"/>
              </a:spcBef>
              <a:buFont typeface="Calibri Light" panose="020F0302020204030204" pitchFamily="34" charset="0"/>
              <a:buChar char="-"/>
            </a:pPr>
            <a:r>
              <a:rPr lang="sv-SE" sz="2000" dirty="0">
                <a:latin typeface="+mj-lt"/>
              </a:rPr>
              <a:t>I situationer där kommunikation av säkerhetsskyddsmässiga skäl behöver ske genom fysiska möten</a:t>
            </a:r>
          </a:p>
          <a:p>
            <a:pPr>
              <a:lnSpc>
                <a:spcPts val="2000"/>
              </a:lnSpc>
              <a:spcBef>
                <a:spcPts val="600"/>
              </a:spcBef>
              <a:buFont typeface="Calibri Light" panose="020F0302020204030204" pitchFamily="34" charset="0"/>
              <a:buChar char="-"/>
            </a:pPr>
            <a:r>
              <a:rPr lang="sv-SE" sz="2000" dirty="0">
                <a:latin typeface="+mj-lt"/>
              </a:rPr>
              <a:t>Oklara situationer där gemensam analys och tolkning behöver ske</a:t>
            </a:r>
          </a:p>
          <a:p>
            <a:pPr>
              <a:spcBef>
                <a:spcPts val="400"/>
              </a:spcBef>
            </a:pPr>
            <a:endParaRPr lang="sv-SE" sz="2000" dirty="0"/>
          </a:p>
          <a:p>
            <a:pPr marL="0" indent="0">
              <a:buNone/>
            </a:pPr>
            <a:r>
              <a:rPr lang="sv-SE" sz="2400" dirty="0">
                <a:latin typeface="+mj-lt"/>
              </a:rPr>
              <a:t>Uppdrag för deltagande part - koordinering</a:t>
            </a:r>
          </a:p>
          <a:p>
            <a:pPr>
              <a:lnSpc>
                <a:spcPts val="2000"/>
              </a:lnSpc>
              <a:spcBef>
                <a:spcPts val="600"/>
              </a:spcBef>
              <a:buFont typeface="Calibri Light" panose="020F0302020204030204" pitchFamily="34" charset="0"/>
              <a:buChar char="-"/>
            </a:pPr>
            <a:r>
              <a:rPr lang="sv-SE" sz="2000" dirty="0">
                <a:latin typeface="+mj-lt"/>
              </a:rPr>
              <a:t>Bidra med organisatoriskt perspektiv och kompetens för en samlad bedömning av situationen</a:t>
            </a:r>
          </a:p>
          <a:p>
            <a:pPr>
              <a:lnSpc>
                <a:spcPts val="2000"/>
              </a:lnSpc>
              <a:spcBef>
                <a:spcPts val="600"/>
              </a:spcBef>
              <a:buFont typeface="Calibri Light" panose="020F0302020204030204" pitchFamily="34" charset="0"/>
              <a:buChar char="-"/>
            </a:pPr>
            <a:r>
              <a:rPr lang="sv-SE" sz="2000" dirty="0">
                <a:latin typeface="+mj-lt"/>
              </a:rPr>
              <a:t>Företräda och utgöra länk till egen organisation/stab</a:t>
            </a:r>
          </a:p>
          <a:p>
            <a:pPr>
              <a:lnSpc>
                <a:spcPts val="2000"/>
              </a:lnSpc>
              <a:spcBef>
                <a:spcPts val="600"/>
              </a:spcBef>
              <a:buFont typeface="Calibri Light" panose="020F0302020204030204" pitchFamily="34" charset="0"/>
              <a:buChar char="-"/>
            </a:pPr>
            <a:r>
              <a:rPr lang="sv-SE" sz="2000" dirty="0">
                <a:latin typeface="+mj-lt"/>
              </a:rPr>
              <a:t>Tolka behov kopplat till egen organisations uppdrag och roll</a:t>
            </a:r>
          </a:p>
          <a:p>
            <a:pPr marL="0" indent="0">
              <a:buNone/>
            </a:pPr>
            <a:endParaRPr lang="sv-SE" sz="2000" dirty="0"/>
          </a:p>
          <a:p>
            <a:pPr>
              <a:spcBef>
                <a:spcPts val="400"/>
              </a:spcBef>
            </a:pPr>
            <a:endParaRPr lang="sv-SE" sz="2000" dirty="0"/>
          </a:p>
        </p:txBody>
      </p:sp>
      <p:pic>
        <p:nvPicPr>
          <p:cNvPr id="5" name="Bildobjekt 4">
            <a:extLst>
              <a:ext uri="{FF2B5EF4-FFF2-40B4-BE49-F238E27FC236}">
                <a16:creationId xmlns:a16="http://schemas.microsoft.com/office/drawing/2014/main" id="{7C527ADB-7FD9-468D-95D6-4718C97509FA}"/>
              </a:ext>
            </a:extLst>
          </p:cNvPr>
          <p:cNvPicPr>
            <a:picLocks noChangeAspect="1"/>
          </p:cNvPicPr>
          <p:nvPr/>
        </p:nvPicPr>
        <p:blipFill>
          <a:blip r:embed="rId4"/>
          <a:stretch>
            <a:fillRect/>
          </a:stretch>
        </p:blipFill>
        <p:spPr>
          <a:xfrm>
            <a:off x="8128997" y="1565376"/>
            <a:ext cx="3890727" cy="2450036"/>
          </a:xfrm>
          <a:prstGeom prst="rect">
            <a:avLst/>
          </a:prstGeom>
          <a:ln>
            <a:noFill/>
          </a:ln>
          <a:effectLst>
            <a:softEdge rad="317500"/>
          </a:effectLst>
        </p:spPr>
      </p:pic>
      <p:pic>
        <p:nvPicPr>
          <p:cNvPr id="3" name="Picture 3" descr="logo[1]">
            <a:extLst>
              <a:ext uri="{FF2B5EF4-FFF2-40B4-BE49-F238E27FC236}">
                <a16:creationId xmlns:a16="http://schemas.microsoft.com/office/drawing/2014/main" id="{9FE227AA-E397-9CC9-5F4E-E8AC1668757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921" b="22604"/>
          <a:stretch/>
        </p:blipFill>
        <p:spPr bwMode="auto">
          <a:xfrm>
            <a:off x="467544" y="6127326"/>
            <a:ext cx="2365279" cy="625889"/>
          </a:xfrm>
          <a:prstGeom prst="rect">
            <a:avLst/>
          </a:prstGeom>
          <a:solidFill>
            <a:sysClr val="window" lastClr="FFFFFF">
              <a:lumMod val="85000"/>
            </a:sysClr>
          </a:solidFill>
          <a:ln>
            <a:noFill/>
          </a:ln>
        </p:spPr>
      </p:pic>
      <p:cxnSp>
        <p:nvCxnSpPr>
          <p:cNvPr id="4" name="Rak koppling 3">
            <a:extLst>
              <a:ext uri="{FF2B5EF4-FFF2-40B4-BE49-F238E27FC236}">
                <a16:creationId xmlns:a16="http://schemas.microsoft.com/office/drawing/2014/main" id="{A269F6BD-0C8B-D65C-EE58-E63E8E763074}"/>
              </a:ext>
            </a:extLst>
          </p:cNvPr>
          <p:cNvCxnSpPr>
            <a:cxnSpLocks/>
          </p:cNvCxnSpPr>
          <p:nvPr/>
        </p:nvCxnSpPr>
        <p:spPr>
          <a:xfrm>
            <a:off x="0" y="6020007"/>
            <a:ext cx="12192000" cy="0"/>
          </a:xfrm>
          <a:prstGeom prst="line">
            <a:avLst/>
          </a:prstGeom>
          <a:noFill/>
          <a:ln w="38100" cap="flat" cmpd="sng" algn="ctr">
            <a:solidFill>
              <a:srgbClr val="2AA907"/>
            </a:solidFill>
            <a:prstDash val="solid"/>
          </a:ln>
          <a:effectLst>
            <a:outerShdw blurRad="40000" dist="20000" dir="5400000" rotWithShape="0">
              <a:srgbClr val="000000">
                <a:alpha val="38000"/>
              </a:srgbClr>
            </a:outerShdw>
          </a:effectLst>
        </p:spPr>
      </p:cxnSp>
      <p:pic>
        <p:nvPicPr>
          <p:cNvPr id="6" name="Picture 2">
            <a:extLst>
              <a:ext uri="{FF2B5EF4-FFF2-40B4-BE49-F238E27FC236}">
                <a16:creationId xmlns:a16="http://schemas.microsoft.com/office/drawing/2014/main" id="{FC2E9A17-B1FE-23FE-D430-BE22816D7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7053" y="6292841"/>
            <a:ext cx="3084657" cy="29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4267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3|4.9|9.2|10.8|8.6"/>
</p:tagLst>
</file>

<file path=ppt/tags/tag2.xml><?xml version="1.0" encoding="utf-8"?>
<p:tagLst xmlns:a="http://schemas.openxmlformats.org/drawingml/2006/main" xmlns:r="http://schemas.openxmlformats.org/officeDocument/2006/relationships" xmlns:p="http://schemas.openxmlformats.org/presentationml/2006/main">
  <p:tag name="TIMING" val="|18.7|5.8|3.1|2.9|10.4|1.3|1.2|0.9"/>
</p:tagLst>
</file>

<file path=ppt/tags/tag3.xml><?xml version="1.0" encoding="utf-8"?>
<p:tagLst xmlns:a="http://schemas.openxmlformats.org/drawingml/2006/main" xmlns:r="http://schemas.openxmlformats.org/officeDocument/2006/relationships" xmlns:p="http://schemas.openxmlformats.org/presentationml/2006/main">
  <p:tag name="TIMING" val="|1.1|121.5"/>
</p:tagLst>
</file>

<file path=ppt/tags/tag4.xml><?xml version="1.0" encoding="utf-8"?>
<p:tagLst xmlns:a="http://schemas.openxmlformats.org/drawingml/2006/main" xmlns:r="http://schemas.openxmlformats.org/officeDocument/2006/relationships" xmlns:p="http://schemas.openxmlformats.org/presentationml/2006/main">
  <p:tag name="TIMING" val="|28.4|17.6|30.4"/>
</p:tagLst>
</file>

<file path=ppt/tags/tag5.xml><?xml version="1.0" encoding="utf-8"?>
<p:tagLst xmlns:a="http://schemas.openxmlformats.org/drawingml/2006/main" xmlns:r="http://schemas.openxmlformats.org/officeDocument/2006/relationships" xmlns:p="http://schemas.openxmlformats.org/presentationml/2006/main">
  <p:tag name="TIMING" val="|6.9|1.9|0.7"/>
</p:tagLst>
</file>

<file path=ppt/tags/tag6.xml><?xml version="1.0" encoding="utf-8"?>
<p:tagLst xmlns:a="http://schemas.openxmlformats.org/drawingml/2006/main" xmlns:r="http://schemas.openxmlformats.org/officeDocument/2006/relationships" xmlns:p="http://schemas.openxmlformats.org/presentationml/2006/main">
  <p:tag name="TIMING" val="|16.3|3.2|0.6|4.9|10.7|2.3"/>
</p:tagLst>
</file>

<file path=ppt/tags/tag7.xml><?xml version="1.0" encoding="utf-8"?>
<p:tagLst xmlns:a="http://schemas.openxmlformats.org/drawingml/2006/main" xmlns:r="http://schemas.openxmlformats.org/officeDocument/2006/relationships" xmlns:p="http://schemas.openxmlformats.org/presentationml/2006/main">
  <p:tag name="TIMING" val="|9|3.4|3.6|2.8|4.3|3.6|3.3"/>
</p:tagLst>
</file>

<file path=ppt/tags/tag8.xml><?xml version="1.0" encoding="utf-8"?>
<p:tagLst xmlns:a="http://schemas.openxmlformats.org/drawingml/2006/main" xmlns:r="http://schemas.openxmlformats.org/officeDocument/2006/relationships" xmlns:p="http://schemas.openxmlformats.org/presentationml/2006/main">
  <p:tag name="TIMING" val="|15.3|31.7"/>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P Lång.potx" id="{8E4E2EE3-9E8C-4A8E-810A-5C4675E21C83}" vid="{394DC0D4-48E8-4EBA-AD56-AF7998D3DA1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14170</TotalTime>
  <Words>1975</Words>
  <Application>Microsoft Office PowerPoint</Application>
  <PresentationFormat>Bredbild</PresentationFormat>
  <Paragraphs>185</Paragraphs>
  <Slides>10</Slides>
  <Notes>10</Notes>
  <HiddenSlides>0</HiddenSlides>
  <MMClips>1</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10</vt:i4>
      </vt:variant>
    </vt:vector>
  </HeadingPairs>
  <TitlesOfParts>
    <vt:vector size="16" baseType="lpstr">
      <vt:lpstr>Arial</vt:lpstr>
      <vt:lpstr>Calibri</vt:lpstr>
      <vt:lpstr>Calibri Light</vt:lpstr>
      <vt:lpstr>Symbol</vt:lpstr>
      <vt:lpstr>Office-tema</vt:lpstr>
      <vt:lpstr>1_Office-tema</vt:lpstr>
      <vt:lpstr>PowerPoint-presentation</vt:lpstr>
      <vt:lpstr>Samverkan Stockholmsregionen (SSR) i korthet</vt:lpstr>
      <vt:lpstr>PowerPoint-presentation</vt:lpstr>
      <vt:lpstr>Regional samverkansmodell</vt:lpstr>
      <vt:lpstr>Gemensamma resurser för arbetet i SSR</vt:lpstr>
      <vt:lpstr>Ett generiskt arbetssätt</vt:lpstr>
      <vt:lpstr>PowerPoint-presentation</vt:lpstr>
      <vt:lpstr>Antagna och gällande inriktningar</vt:lpstr>
      <vt:lpstr>Regional samverkansstab – utökad samverkan</vt:lpstr>
      <vt:lpstr>Tack för att du lyssnade!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Strandberg Filip</dc:creator>
  <cp:lastModifiedBy>Strandberg Filip</cp:lastModifiedBy>
  <cp:revision>64</cp:revision>
  <dcterms:created xsi:type="dcterms:W3CDTF">2023-08-16T11:21:21Z</dcterms:created>
  <dcterms:modified xsi:type="dcterms:W3CDTF">2024-05-06T08:36:55Z</dcterms:modified>
</cp:coreProperties>
</file>